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8" r:id="rId3"/>
    <p:sldId id="258" r:id="rId4"/>
    <p:sldId id="259" r:id="rId5"/>
    <p:sldId id="262" r:id="rId6"/>
    <p:sldId id="260" r:id="rId7"/>
    <p:sldId id="261" r:id="rId8"/>
    <p:sldId id="265" r:id="rId9"/>
    <p:sldId id="279"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2" d="100"/>
          <a:sy n="72" d="100"/>
        </p:scale>
        <p:origin x="4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7400C7D9-2DB2-4475-9CA2-8FE1DC53D50C}" type="datetimeFigureOut">
              <a:rPr lang="pl-PL" smtClean="0"/>
              <a:t>19.04.2024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3320753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pl-PL"/>
              <a:t>Kliknij, aby edytować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400C7D9-2DB2-4475-9CA2-8FE1DC53D50C}" type="datetimeFigureOut">
              <a:rPr lang="pl-PL" smtClean="0"/>
              <a:t>19.04.2024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30606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400C7D9-2DB2-4475-9CA2-8FE1DC53D50C}" type="datetimeFigureOut">
              <a:rPr lang="pl-PL" smtClean="0"/>
              <a:t>19.04.2024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1955810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400C7D9-2DB2-4475-9CA2-8FE1DC53D50C}" type="datetimeFigureOut">
              <a:rPr lang="pl-PL" smtClean="0"/>
              <a:t>19.04.2024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A448AC-EE86-4CA8-8B0E-6F429313903E}" type="slidenum">
              <a:rPr lang="pl-PL" smtClean="0"/>
              <a:t>‹#›</a:t>
            </a:fld>
            <a:endParaRPr lang="pl-PL"/>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1915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400C7D9-2DB2-4475-9CA2-8FE1DC53D50C}" type="datetimeFigureOut">
              <a:rPr lang="pl-PL" smtClean="0"/>
              <a:t>19.04.2024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254525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pl-PL"/>
              <a:t>Kliknij, aby edytować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7400C7D9-2DB2-4475-9CA2-8FE1DC53D50C}" type="datetimeFigureOut">
              <a:rPr lang="pl-PL" smtClean="0"/>
              <a:t>19.04.2024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4170617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pl-PL"/>
              <a:t>Kliknij, aby edytować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7400C7D9-2DB2-4475-9CA2-8FE1DC53D50C}" type="datetimeFigureOut">
              <a:rPr lang="pl-PL" smtClean="0"/>
              <a:t>19.04.2024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2881488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400C7D9-2DB2-4475-9CA2-8FE1DC53D50C}" type="datetimeFigureOut">
              <a:rPr lang="pl-PL" smtClean="0"/>
              <a:t>19.04.2024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3456264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400C7D9-2DB2-4475-9CA2-8FE1DC53D50C}" type="datetimeFigureOut">
              <a:rPr lang="pl-PL" smtClean="0"/>
              <a:t>19.04.2024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137924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400C7D9-2DB2-4475-9CA2-8FE1DC53D50C}" type="datetimeFigureOut">
              <a:rPr lang="pl-PL" smtClean="0"/>
              <a:t>19.04.2024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383320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pl-PL"/>
              <a:t>Kliknij, aby edytować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400C7D9-2DB2-4475-9CA2-8FE1DC53D50C}" type="datetimeFigureOut">
              <a:rPr lang="pl-PL" smtClean="0"/>
              <a:t>19.04.2024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158454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pl-PL"/>
              <a:t>Kliknij, aby edytować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400C7D9-2DB2-4475-9CA2-8FE1DC53D50C}" type="datetimeFigureOut">
              <a:rPr lang="pl-PL" smtClean="0"/>
              <a:t>19.04.2024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366499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913795" y="2912232"/>
            <a:ext cx="5107208" cy="287896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912232"/>
            <a:ext cx="5095357" cy="287896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400C7D9-2DB2-4475-9CA2-8FE1DC53D50C}" type="datetimeFigureOut">
              <a:rPr lang="pl-PL" smtClean="0"/>
              <a:t>19.04.2024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293994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400C7D9-2DB2-4475-9CA2-8FE1DC53D50C}" type="datetimeFigureOut">
              <a:rPr lang="pl-PL" smtClean="0"/>
              <a:t>19.04.2024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382892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0C7D9-2DB2-4475-9CA2-8FE1DC53D50C}" type="datetimeFigureOut">
              <a:rPr lang="pl-PL" smtClean="0"/>
              <a:t>19.04.2024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89481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pl-PL"/>
              <a:t>Kliknij, aby edytować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400C7D9-2DB2-4475-9CA2-8FE1DC53D50C}" type="datetimeFigureOut">
              <a:rPr lang="pl-PL" smtClean="0"/>
              <a:t>19.04.2024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191971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400C7D9-2DB2-4475-9CA2-8FE1DC53D50C}" type="datetimeFigureOut">
              <a:rPr lang="pl-PL" smtClean="0"/>
              <a:t>19.04.2024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A448AC-EE86-4CA8-8B0E-6F429313903E}" type="slidenum">
              <a:rPr lang="pl-PL" smtClean="0"/>
              <a:t>‹#›</a:t>
            </a:fld>
            <a:endParaRPr lang="pl-PL"/>
          </a:p>
        </p:txBody>
      </p:sp>
    </p:spTree>
    <p:extLst>
      <p:ext uri="{BB962C8B-B14F-4D97-AF65-F5344CB8AC3E}">
        <p14:creationId xmlns:p14="http://schemas.microsoft.com/office/powerpoint/2010/main" val="341689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400C7D9-2DB2-4475-9CA2-8FE1DC53D50C}" type="datetimeFigureOut">
              <a:rPr lang="pl-PL" smtClean="0"/>
              <a:t>19.04.2024</a:t>
            </a:fld>
            <a:endParaRPr lang="pl-PL"/>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4A448AC-EE86-4CA8-8B0E-6F429313903E}" type="slidenum">
              <a:rPr lang="pl-PL" smtClean="0"/>
              <a:t>‹#›</a:t>
            </a:fld>
            <a:endParaRPr lang="pl-PL"/>
          </a:p>
        </p:txBody>
      </p:sp>
    </p:spTree>
    <p:extLst>
      <p:ext uri="{BB962C8B-B14F-4D97-AF65-F5344CB8AC3E}">
        <p14:creationId xmlns:p14="http://schemas.microsoft.com/office/powerpoint/2010/main" val="1539007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ialystok.ipn.gov.pl/pl1/aktualnosci/180960,Zycie-i-smierc-w-getcie-bialostockim" TargetMode="External"/><Relationship Id="rId2" Type="http://schemas.openxmlformats.org/officeDocument/2006/relationships/hyperlink" Target="https://pl.wikipedia.org/wiki/Getto_w_Bia&#322;ymstok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BB7BC-E6B7-4C6F-E145-0F9F6BF86C30}"/>
            </a:ext>
          </a:extLst>
        </p:cNvPr>
        <p:cNvGrpSpPr/>
        <p:nvPr/>
      </p:nvGrpSpPr>
      <p:grpSpPr>
        <a:xfrm>
          <a:off x="0" y="0"/>
          <a:ext cx="0" cy="0"/>
          <a:chOff x="0" y="0"/>
          <a:chExt cx="0" cy="0"/>
        </a:xfrm>
      </p:grpSpPr>
      <p:pic>
        <p:nvPicPr>
          <p:cNvPr id="4" name="Obraz 3">
            <a:extLst>
              <a:ext uri="{FF2B5EF4-FFF2-40B4-BE49-F238E27FC236}">
                <a16:creationId xmlns:a16="http://schemas.microsoft.com/office/drawing/2014/main" id="{26E0A2C1-7EE2-BB1F-7DBA-B5427D7141A6}"/>
              </a:ext>
            </a:extLst>
          </p:cNvPr>
          <p:cNvPicPr>
            <a:picLocks noChangeAspect="1"/>
          </p:cNvPicPr>
          <p:nvPr/>
        </p:nvPicPr>
        <p:blipFill>
          <a:blip r:embed="rId2"/>
          <a:stretch>
            <a:fillRect/>
          </a:stretch>
        </p:blipFill>
        <p:spPr>
          <a:xfrm>
            <a:off x="0" y="0"/>
            <a:ext cx="12253198" cy="6938963"/>
          </a:xfrm>
          <a:prstGeom prst="rect">
            <a:avLst/>
          </a:prstGeom>
        </p:spPr>
      </p:pic>
      <p:sp>
        <p:nvSpPr>
          <p:cNvPr id="2" name="Tytuł 1">
            <a:extLst>
              <a:ext uri="{FF2B5EF4-FFF2-40B4-BE49-F238E27FC236}">
                <a16:creationId xmlns:a16="http://schemas.microsoft.com/office/drawing/2014/main" id="{D80119E3-A3A9-CDDE-0FED-03A60C2178EB}"/>
              </a:ext>
            </a:extLst>
          </p:cNvPr>
          <p:cNvSpPr>
            <a:spLocks noGrp="1"/>
          </p:cNvSpPr>
          <p:nvPr>
            <p:ph type="ctrTitle"/>
          </p:nvPr>
        </p:nvSpPr>
        <p:spPr/>
        <p:txBody>
          <a:bodyPr>
            <a:normAutofit fontScale="90000"/>
          </a:bodyPr>
          <a:lstStyle/>
          <a:p>
            <a:r>
              <a:rPr lang="pl-PL" dirty="0"/>
              <a:t>Życie w getcie Białostockim</a:t>
            </a:r>
            <a:br>
              <a:rPr lang="pl-PL" dirty="0"/>
            </a:br>
            <a:br>
              <a:rPr lang="pl-PL" dirty="0"/>
            </a:br>
            <a:endParaRPr lang="pl-PL" dirty="0"/>
          </a:p>
        </p:txBody>
      </p:sp>
      <p:sp>
        <p:nvSpPr>
          <p:cNvPr id="3" name="Podtytuł 2">
            <a:extLst>
              <a:ext uri="{FF2B5EF4-FFF2-40B4-BE49-F238E27FC236}">
                <a16:creationId xmlns:a16="http://schemas.microsoft.com/office/drawing/2014/main" id="{FA7ABBC8-F185-3DB6-C5EC-E36040FBD1E6}"/>
              </a:ext>
            </a:extLst>
          </p:cNvPr>
          <p:cNvSpPr>
            <a:spLocks noGrp="1"/>
          </p:cNvSpPr>
          <p:nvPr>
            <p:ph type="subTitle" idx="1"/>
          </p:nvPr>
        </p:nvSpPr>
        <p:spPr>
          <a:xfrm>
            <a:off x="9042400" y="4792134"/>
            <a:ext cx="3149600" cy="2065866"/>
          </a:xfrm>
        </p:spPr>
        <p:txBody>
          <a:bodyPr>
            <a:normAutofit fontScale="77500" lnSpcReduction="20000"/>
          </a:bodyPr>
          <a:lstStyle/>
          <a:p>
            <a:endParaRPr lang="pl-PL" sz="900" dirty="0"/>
          </a:p>
          <a:p>
            <a:endParaRPr lang="pl-PL" sz="900" dirty="0"/>
          </a:p>
          <a:p>
            <a:endParaRPr lang="pl-PL" sz="900" dirty="0"/>
          </a:p>
          <a:p>
            <a:endParaRPr lang="pl-PL" sz="900" dirty="0"/>
          </a:p>
          <a:p>
            <a:endParaRPr lang="pl-PL" sz="900" dirty="0"/>
          </a:p>
          <a:p>
            <a:r>
              <a:rPr lang="pl-PL" sz="900" dirty="0"/>
              <a:t>https://www.google.com/url?sa=i&amp;url=https%3A%2F%2Fwww.tygodnikpowszechny.pl%2Fco-wydarzylo-sie-w-getcie-bialostockim-80-rocznica-powstania-184265&amp;psig=AOvVaw1LdoplnfZpgoLnjEDDVO0w&amp;ust=1708268955349000&amp;source=images&amp;cd=vfe&amp;opi=89978449&amp;ved=0CBIQjRxqFwoTCNCz9vPTsoQDFQAAAAAdAAAAABAE</a:t>
            </a:r>
          </a:p>
        </p:txBody>
      </p:sp>
      <p:pic>
        <p:nvPicPr>
          <p:cNvPr id="5" name="Obraz 4">
            <a:extLst>
              <a:ext uri="{FF2B5EF4-FFF2-40B4-BE49-F238E27FC236}">
                <a16:creationId xmlns:a16="http://schemas.microsoft.com/office/drawing/2014/main" id="{A6572BEE-4852-E906-90DD-77EA5DCFE0EE}"/>
              </a:ext>
            </a:extLst>
          </p:cNvPr>
          <p:cNvPicPr>
            <a:picLocks noChangeAspect="1"/>
          </p:cNvPicPr>
          <p:nvPr/>
        </p:nvPicPr>
        <p:blipFill>
          <a:blip r:embed="rId3"/>
          <a:stretch>
            <a:fillRect/>
          </a:stretch>
        </p:blipFill>
        <p:spPr>
          <a:xfrm>
            <a:off x="10048875" y="0"/>
            <a:ext cx="2204323" cy="2143125"/>
          </a:xfrm>
          <a:prstGeom prst="rect">
            <a:avLst/>
          </a:prstGeom>
        </p:spPr>
      </p:pic>
    </p:spTree>
    <p:extLst>
      <p:ext uri="{BB962C8B-B14F-4D97-AF65-F5344CB8AC3E}">
        <p14:creationId xmlns:p14="http://schemas.microsoft.com/office/powerpoint/2010/main" val="143424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C1FE9-6162-9826-3B9A-2FE4E77487D9}"/>
              </a:ext>
            </a:extLst>
          </p:cNvPr>
          <p:cNvSpPr>
            <a:spLocks noGrp="1"/>
          </p:cNvSpPr>
          <p:nvPr>
            <p:ph type="title"/>
          </p:nvPr>
        </p:nvSpPr>
        <p:spPr/>
        <p:txBody>
          <a:bodyPr/>
          <a:lstStyle/>
          <a:p>
            <a:r>
              <a:rPr lang="pl-PL"/>
              <a:t>koniec</a:t>
            </a:r>
          </a:p>
        </p:txBody>
      </p:sp>
      <p:sp>
        <p:nvSpPr>
          <p:cNvPr id="3" name="Symbol zastępczy zawartości 2">
            <a:extLst>
              <a:ext uri="{FF2B5EF4-FFF2-40B4-BE49-F238E27FC236}">
                <a16:creationId xmlns:a16="http://schemas.microsoft.com/office/drawing/2014/main" id="{3E61851C-837B-2251-4148-8FEFD5B84B9A}"/>
              </a:ext>
            </a:extLst>
          </p:cNvPr>
          <p:cNvSpPr>
            <a:spLocks noGrp="1"/>
          </p:cNvSpPr>
          <p:nvPr>
            <p:ph idx="1"/>
          </p:nvPr>
        </p:nvSpPr>
        <p:spPr/>
        <p:txBody>
          <a:bodyPr/>
          <a:lstStyle/>
          <a:p>
            <a:pPr marL="0" indent="0">
              <a:buNone/>
            </a:pPr>
            <a:r>
              <a:rPr lang="pl-PL" dirty="0"/>
              <a:t>Autorzy:</a:t>
            </a:r>
          </a:p>
          <a:p>
            <a:r>
              <a:rPr lang="pl-PL" dirty="0"/>
              <a:t>Hanna Malczewska</a:t>
            </a:r>
          </a:p>
          <a:p>
            <a:r>
              <a:rPr lang="pl-PL" dirty="0"/>
              <a:t>Julia Pytel</a:t>
            </a:r>
          </a:p>
          <a:p>
            <a:r>
              <a:rPr lang="pl-PL" dirty="0"/>
              <a:t>Karolina </a:t>
            </a:r>
            <a:r>
              <a:rPr lang="pl-PL" dirty="0" err="1"/>
              <a:t>Zdunko</a:t>
            </a:r>
            <a:endParaRPr lang="pl-PL" dirty="0"/>
          </a:p>
          <a:p>
            <a:r>
              <a:rPr lang="pl-PL" dirty="0"/>
              <a:t>Cyprian Kozłowski</a:t>
            </a:r>
          </a:p>
          <a:p>
            <a:r>
              <a:rPr lang="pl-PL" dirty="0"/>
              <a:t>Jakub Zaleski</a:t>
            </a:r>
          </a:p>
          <a:p>
            <a:endParaRPr lang="pl-PL" dirty="0"/>
          </a:p>
        </p:txBody>
      </p:sp>
    </p:spTree>
    <p:extLst>
      <p:ext uri="{BB962C8B-B14F-4D97-AF65-F5344CB8AC3E}">
        <p14:creationId xmlns:p14="http://schemas.microsoft.com/office/powerpoint/2010/main" val="23439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CEF95C-9AAA-C8C7-A371-B79B111E1CDA}"/>
              </a:ext>
            </a:extLst>
          </p:cNvPr>
          <p:cNvSpPr>
            <a:spLocks noGrp="1"/>
          </p:cNvSpPr>
          <p:nvPr>
            <p:ph type="title"/>
          </p:nvPr>
        </p:nvSpPr>
        <p:spPr/>
        <p:txBody>
          <a:bodyPr/>
          <a:lstStyle/>
          <a:p>
            <a:r>
              <a:rPr lang="pl-PL" dirty="0"/>
              <a:t>Spis treści</a:t>
            </a:r>
          </a:p>
        </p:txBody>
      </p:sp>
      <p:sp>
        <p:nvSpPr>
          <p:cNvPr id="3" name="Symbol zastępczy zawartości 2">
            <a:extLst>
              <a:ext uri="{FF2B5EF4-FFF2-40B4-BE49-F238E27FC236}">
                <a16:creationId xmlns:a16="http://schemas.microsoft.com/office/drawing/2014/main" id="{58B27DBA-4B71-6F2C-C215-C3C0B90D6E6A}"/>
              </a:ext>
            </a:extLst>
          </p:cNvPr>
          <p:cNvSpPr>
            <a:spLocks noGrp="1"/>
          </p:cNvSpPr>
          <p:nvPr>
            <p:ph idx="1"/>
          </p:nvPr>
        </p:nvSpPr>
        <p:spPr/>
        <p:txBody>
          <a:bodyPr/>
          <a:lstStyle/>
          <a:p>
            <a:r>
              <a:rPr lang="pl-PL" dirty="0"/>
              <a:t>Powstanie getta w Białymstoku</a:t>
            </a:r>
          </a:p>
          <a:p>
            <a:r>
              <a:rPr lang="pl-PL" dirty="0"/>
              <a:t>Władza ludowa w getcie</a:t>
            </a:r>
          </a:p>
          <a:p>
            <a:r>
              <a:rPr lang="pl-PL" dirty="0"/>
              <a:t> Elita w getcie</a:t>
            </a:r>
          </a:p>
          <a:p>
            <a:r>
              <a:rPr lang="pl-PL" dirty="0"/>
              <a:t>Codzienność w getcie</a:t>
            </a:r>
          </a:p>
          <a:p>
            <a:r>
              <a:rPr lang="pl-PL" dirty="0"/>
              <a:t>Pierwsze rozporządzenia </a:t>
            </a:r>
          </a:p>
        </p:txBody>
      </p:sp>
    </p:spTree>
    <p:extLst>
      <p:ext uri="{BB962C8B-B14F-4D97-AF65-F5344CB8AC3E}">
        <p14:creationId xmlns:p14="http://schemas.microsoft.com/office/powerpoint/2010/main" val="216242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3C1273-F5DA-3A74-E662-F44462E093E3}"/>
              </a:ext>
            </a:extLst>
          </p:cNvPr>
          <p:cNvSpPr>
            <a:spLocks noGrp="1"/>
          </p:cNvSpPr>
          <p:nvPr>
            <p:ph type="title"/>
          </p:nvPr>
        </p:nvSpPr>
        <p:spPr/>
        <p:txBody>
          <a:bodyPr/>
          <a:lstStyle/>
          <a:p>
            <a:r>
              <a:rPr lang="pl-PL" dirty="0"/>
              <a:t>Powstanie getta w Białymstoku</a:t>
            </a:r>
          </a:p>
        </p:txBody>
      </p:sp>
      <p:sp>
        <p:nvSpPr>
          <p:cNvPr id="3" name="Symbol zastępczy zawartości 2">
            <a:extLst>
              <a:ext uri="{FF2B5EF4-FFF2-40B4-BE49-F238E27FC236}">
                <a16:creationId xmlns:a16="http://schemas.microsoft.com/office/drawing/2014/main" id="{57900BE9-5AF8-C8CF-D9BF-E287A6DDDCD9}"/>
              </a:ext>
            </a:extLst>
          </p:cNvPr>
          <p:cNvSpPr>
            <a:spLocks noGrp="1"/>
          </p:cNvSpPr>
          <p:nvPr>
            <p:ph sz="half" idx="1"/>
          </p:nvPr>
        </p:nvSpPr>
        <p:spPr/>
        <p:txBody>
          <a:bodyPr/>
          <a:lstStyle/>
          <a:p>
            <a:r>
              <a:rPr lang="pl-PL" dirty="0"/>
              <a:t>Getto zostało założone przez Niemców 1 sierpnia 1941 roku, a w roku 1943 getto zostało zlikwidowane. Na mapie po prawej stronie znajdują się ulice, na których było getto. Objęło ono ok. 40 tyś. Żydów.</a:t>
            </a:r>
          </a:p>
          <a:p>
            <a:endParaRPr lang="pl-PL" dirty="0"/>
          </a:p>
        </p:txBody>
      </p:sp>
      <p:pic>
        <p:nvPicPr>
          <p:cNvPr id="5" name="Symbol zastępczy zawartości 4">
            <a:extLst>
              <a:ext uri="{FF2B5EF4-FFF2-40B4-BE49-F238E27FC236}">
                <a16:creationId xmlns:a16="http://schemas.microsoft.com/office/drawing/2014/main" id="{B012AE7A-8804-57CB-E9CD-5275D0291D39}"/>
              </a:ext>
            </a:extLst>
          </p:cNvPr>
          <p:cNvPicPr>
            <a:picLocks noGrp="1" noChangeAspect="1"/>
          </p:cNvPicPr>
          <p:nvPr>
            <p:ph sz="half" idx="2"/>
          </p:nvPr>
        </p:nvPicPr>
        <p:blipFill>
          <a:blip r:embed="rId2"/>
          <a:stretch>
            <a:fillRect/>
          </a:stretch>
        </p:blipFill>
        <p:spPr>
          <a:xfrm>
            <a:off x="6173788" y="2101193"/>
            <a:ext cx="5094287" cy="3676377"/>
          </a:xfrm>
          <a:prstGeom prst="rect">
            <a:avLst/>
          </a:prstGeom>
        </p:spPr>
      </p:pic>
      <p:sp>
        <p:nvSpPr>
          <p:cNvPr id="6" name="pole tekstowe 5">
            <a:extLst>
              <a:ext uri="{FF2B5EF4-FFF2-40B4-BE49-F238E27FC236}">
                <a16:creationId xmlns:a16="http://schemas.microsoft.com/office/drawing/2014/main" id="{92AB936B-76D5-759D-7E03-EE4B2A378DFB}"/>
              </a:ext>
            </a:extLst>
          </p:cNvPr>
          <p:cNvSpPr txBox="1"/>
          <p:nvPr/>
        </p:nvSpPr>
        <p:spPr>
          <a:xfrm>
            <a:off x="6172203" y="5623682"/>
            <a:ext cx="6096000" cy="184666"/>
          </a:xfrm>
          <a:prstGeom prst="rect">
            <a:avLst/>
          </a:prstGeom>
          <a:noFill/>
        </p:spPr>
        <p:txBody>
          <a:bodyPr wrap="square">
            <a:spAutoFit/>
          </a:bodyPr>
          <a:lstStyle/>
          <a:p>
            <a:r>
              <a:rPr lang="pl-PL" sz="600" dirty="0">
                <a:solidFill>
                  <a:schemeClr val="bg1"/>
                </a:solidFill>
              </a:rPr>
              <a:t>https://upload.wikimedia.org/wikipedia/commons/thumb/6/68/Bia%C5%82ystok_Ghetto.svg/250px-Bia%C5%82ystok_Ghetto.svg.png</a:t>
            </a:r>
          </a:p>
        </p:txBody>
      </p:sp>
    </p:spTree>
    <p:extLst>
      <p:ext uri="{BB962C8B-B14F-4D97-AF65-F5344CB8AC3E}">
        <p14:creationId xmlns:p14="http://schemas.microsoft.com/office/powerpoint/2010/main" val="160371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057650-3B03-1A82-3F32-16573F019898}"/>
              </a:ext>
            </a:extLst>
          </p:cNvPr>
          <p:cNvSpPr>
            <a:spLocks noGrp="1"/>
          </p:cNvSpPr>
          <p:nvPr>
            <p:ph type="title"/>
          </p:nvPr>
        </p:nvSpPr>
        <p:spPr/>
        <p:txBody>
          <a:bodyPr/>
          <a:lstStyle/>
          <a:p>
            <a:r>
              <a:rPr lang="pl-PL" dirty="0"/>
              <a:t>Władza ludowa w getcie </a:t>
            </a:r>
          </a:p>
        </p:txBody>
      </p:sp>
      <p:sp>
        <p:nvSpPr>
          <p:cNvPr id="3" name="Symbol zastępczy zawartości 2">
            <a:extLst>
              <a:ext uri="{FF2B5EF4-FFF2-40B4-BE49-F238E27FC236}">
                <a16:creationId xmlns:a16="http://schemas.microsoft.com/office/drawing/2014/main" id="{81996962-68E0-FF33-3BD4-79EE0E65CC8C}"/>
              </a:ext>
            </a:extLst>
          </p:cNvPr>
          <p:cNvSpPr>
            <a:spLocks noGrp="1"/>
          </p:cNvSpPr>
          <p:nvPr>
            <p:ph sz="half" idx="1"/>
          </p:nvPr>
        </p:nvSpPr>
        <p:spPr/>
        <p:txBody>
          <a:bodyPr/>
          <a:lstStyle/>
          <a:p>
            <a:pPr marL="0" indent="0">
              <a:buNone/>
            </a:pPr>
            <a:r>
              <a:rPr lang="pl-PL" dirty="0"/>
              <a:t> Powstała na terenie getta władza ludowa </a:t>
            </a:r>
            <a:r>
              <a:rPr lang="pl-PL" dirty="0" err="1"/>
              <a:t>Judenrat</a:t>
            </a:r>
            <a:r>
              <a:rPr lang="pl-PL" dirty="0"/>
              <a:t>. Na czele rady stał rabin </a:t>
            </a:r>
            <a:r>
              <a:rPr lang="pl-PL" dirty="0" err="1"/>
              <a:t>Gedalia</a:t>
            </a:r>
            <a:r>
              <a:rPr lang="pl-PL" dirty="0"/>
              <a:t> </a:t>
            </a:r>
            <a:r>
              <a:rPr lang="pl-PL" dirty="0" err="1"/>
              <a:t>Rosenmann</a:t>
            </a:r>
            <a:r>
              <a:rPr lang="pl-PL" dirty="0"/>
              <a:t>. Zastępcą zaś był Efraim </a:t>
            </a:r>
            <a:r>
              <a:rPr lang="pl-PL" dirty="0" err="1"/>
              <a:t>Barasz</a:t>
            </a:r>
            <a:r>
              <a:rPr lang="pl-PL" dirty="0"/>
              <a:t>. Byli to ludzie, których zadaniem było administrowanie żydowskich społeczności oraz wdrażanie wydawanych względem nich niemieckich zarządzeń i rozkazów. </a:t>
            </a:r>
          </a:p>
        </p:txBody>
      </p:sp>
      <p:pic>
        <p:nvPicPr>
          <p:cNvPr id="5" name="Symbol zastępczy zawartości 4">
            <a:extLst>
              <a:ext uri="{FF2B5EF4-FFF2-40B4-BE49-F238E27FC236}">
                <a16:creationId xmlns:a16="http://schemas.microsoft.com/office/drawing/2014/main" id="{05FD2BED-C31A-052B-5FA4-527ED7421B55}"/>
              </a:ext>
            </a:extLst>
          </p:cNvPr>
          <p:cNvPicPr>
            <a:picLocks noGrp="1" noChangeAspect="1"/>
          </p:cNvPicPr>
          <p:nvPr>
            <p:ph sz="half" idx="2"/>
          </p:nvPr>
        </p:nvPicPr>
        <p:blipFill>
          <a:blip r:embed="rId2"/>
          <a:stretch>
            <a:fillRect/>
          </a:stretch>
        </p:blipFill>
        <p:spPr>
          <a:xfrm>
            <a:off x="7475802" y="2319867"/>
            <a:ext cx="3937266" cy="4114799"/>
          </a:xfrm>
          <a:prstGeom prst="rect">
            <a:avLst/>
          </a:prstGeom>
        </p:spPr>
      </p:pic>
      <p:sp>
        <p:nvSpPr>
          <p:cNvPr id="6" name="pole tekstowe 5">
            <a:extLst>
              <a:ext uri="{FF2B5EF4-FFF2-40B4-BE49-F238E27FC236}">
                <a16:creationId xmlns:a16="http://schemas.microsoft.com/office/drawing/2014/main" id="{0F8550C1-FDAB-77E7-7188-2478C44F441A}"/>
              </a:ext>
            </a:extLst>
          </p:cNvPr>
          <p:cNvSpPr txBox="1"/>
          <p:nvPr/>
        </p:nvSpPr>
        <p:spPr>
          <a:xfrm>
            <a:off x="7410994" y="6248400"/>
            <a:ext cx="6096000" cy="215444"/>
          </a:xfrm>
          <a:prstGeom prst="rect">
            <a:avLst/>
          </a:prstGeom>
          <a:noFill/>
        </p:spPr>
        <p:txBody>
          <a:bodyPr wrap="square">
            <a:spAutoFit/>
          </a:bodyPr>
          <a:lstStyle/>
          <a:p>
            <a:r>
              <a:rPr lang="pl-PL" sz="800" dirty="0"/>
              <a:t>https://pl.wikipedia.org/wiki/Plik:Synagogue_Bialystok-_Gedali_Rozenman_-.jpg</a:t>
            </a:r>
          </a:p>
        </p:txBody>
      </p:sp>
    </p:spTree>
    <p:extLst>
      <p:ext uri="{BB962C8B-B14F-4D97-AF65-F5344CB8AC3E}">
        <p14:creationId xmlns:p14="http://schemas.microsoft.com/office/powerpoint/2010/main" val="8130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5B2831-9A9A-1B57-D208-04AC270E58E7}"/>
              </a:ext>
            </a:extLst>
          </p:cNvPr>
          <p:cNvSpPr>
            <a:spLocks noGrp="1"/>
          </p:cNvSpPr>
          <p:nvPr>
            <p:ph type="title"/>
          </p:nvPr>
        </p:nvSpPr>
        <p:spPr/>
        <p:txBody>
          <a:bodyPr/>
          <a:lstStyle/>
          <a:p>
            <a:r>
              <a:rPr lang="pl-PL" dirty="0"/>
              <a:t>Elita w getcie</a:t>
            </a:r>
          </a:p>
        </p:txBody>
      </p:sp>
      <p:sp>
        <p:nvSpPr>
          <p:cNvPr id="3" name="Symbol zastępczy zawartości 2">
            <a:extLst>
              <a:ext uri="{FF2B5EF4-FFF2-40B4-BE49-F238E27FC236}">
                <a16:creationId xmlns:a16="http://schemas.microsoft.com/office/drawing/2014/main" id="{CEBC209A-BAE7-D2A0-18E0-5F1A9E0DA99B}"/>
              </a:ext>
            </a:extLst>
          </p:cNvPr>
          <p:cNvSpPr>
            <a:spLocks noGrp="1"/>
          </p:cNvSpPr>
          <p:nvPr>
            <p:ph sz="half" idx="1"/>
          </p:nvPr>
        </p:nvSpPr>
        <p:spPr/>
        <p:txBody>
          <a:bodyPr/>
          <a:lstStyle/>
          <a:p>
            <a:r>
              <a:rPr lang="pl-PL" dirty="0"/>
              <a:t>W getcie było ok. 500 urzędników oraz 200 osobowa policja złożona wyłącznie z Żydów. Była to elita.</a:t>
            </a:r>
          </a:p>
        </p:txBody>
      </p:sp>
      <p:pic>
        <p:nvPicPr>
          <p:cNvPr id="20" name="Symbol zastępczy zawartości 19">
            <a:extLst>
              <a:ext uri="{FF2B5EF4-FFF2-40B4-BE49-F238E27FC236}">
                <a16:creationId xmlns:a16="http://schemas.microsoft.com/office/drawing/2014/main" id="{4450DC5C-F522-39E1-42D9-A835E4BF893C}"/>
              </a:ext>
            </a:extLst>
          </p:cNvPr>
          <p:cNvPicPr>
            <a:picLocks noGrp="1" noChangeAspect="1"/>
          </p:cNvPicPr>
          <p:nvPr>
            <p:ph sz="half" idx="2"/>
          </p:nvPr>
        </p:nvPicPr>
        <p:blipFill>
          <a:blip r:embed="rId2"/>
          <a:stretch>
            <a:fillRect/>
          </a:stretch>
        </p:blipFill>
        <p:spPr>
          <a:xfrm>
            <a:off x="6425817" y="2329171"/>
            <a:ext cx="5094287" cy="3272672"/>
          </a:xfrm>
          <a:prstGeom prst="rect">
            <a:avLst/>
          </a:prstGeom>
        </p:spPr>
      </p:pic>
      <p:sp>
        <p:nvSpPr>
          <p:cNvPr id="22" name="pole tekstowe 21">
            <a:extLst>
              <a:ext uri="{FF2B5EF4-FFF2-40B4-BE49-F238E27FC236}">
                <a16:creationId xmlns:a16="http://schemas.microsoft.com/office/drawing/2014/main" id="{EEC75D69-C4AB-C4E5-F430-04CFAEC5026D}"/>
              </a:ext>
            </a:extLst>
          </p:cNvPr>
          <p:cNvSpPr txBox="1"/>
          <p:nvPr/>
        </p:nvSpPr>
        <p:spPr>
          <a:xfrm>
            <a:off x="6339840" y="5386399"/>
            <a:ext cx="5180264" cy="215444"/>
          </a:xfrm>
          <a:prstGeom prst="rect">
            <a:avLst/>
          </a:prstGeom>
          <a:noFill/>
        </p:spPr>
        <p:txBody>
          <a:bodyPr wrap="square">
            <a:spAutoFit/>
          </a:bodyPr>
          <a:lstStyle/>
          <a:p>
            <a:r>
              <a:rPr lang="pl-PL" sz="400" dirty="0">
                <a:solidFill>
                  <a:schemeClr val="bg1"/>
                </a:solidFill>
              </a:rPr>
              <a:t>https://www.google.com/url?sa=i&amp;url=https%3A%2F%2Fporanny.pl%%2Far%2F9450582&amp;psig=AOvVaw02xOP04t-ybYRJV0wvPxEt&amp;ust=1713423653661000&amp;source=images&amp;cd=vfe&amp;opi=8997842Fodkrywamy-bialystok-brama-do-getta-odnaleziona-to-pal-wbity-wsrod-kocich-lbow49&amp;ved=0CBAQjRxqFwoTCIiI5Z7XyIUDFQAAAAAdAAAAABAQ</a:t>
            </a:r>
          </a:p>
        </p:txBody>
      </p:sp>
    </p:spTree>
    <p:extLst>
      <p:ext uri="{BB962C8B-B14F-4D97-AF65-F5344CB8AC3E}">
        <p14:creationId xmlns:p14="http://schemas.microsoft.com/office/powerpoint/2010/main" val="10742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716CA3-F4C6-CA4A-EA40-F62C7C801D1E}"/>
              </a:ext>
            </a:extLst>
          </p:cNvPr>
          <p:cNvSpPr>
            <a:spLocks noGrp="1"/>
          </p:cNvSpPr>
          <p:nvPr>
            <p:ph type="title"/>
          </p:nvPr>
        </p:nvSpPr>
        <p:spPr/>
        <p:txBody>
          <a:bodyPr/>
          <a:lstStyle/>
          <a:p>
            <a:r>
              <a:rPr lang="pl-PL" dirty="0"/>
              <a:t>Codzienność w getcie </a:t>
            </a:r>
          </a:p>
        </p:txBody>
      </p:sp>
      <p:sp>
        <p:nvSpPr>
          <p:cNvPr id="3" name="Symbol zastępczy zawartości 2">
            <a:extLst>
              <a:ext uri="{FF2B5EF4-FFF2-40B4-BE49-F238E27FC236}">
                <a16:creationId xmlns:a16="http://schemas.microsoft.com/office/drawing/2014/main" id="{F00C34C8-5121-9678-CDE6-0834A85CFE1A}"/>
              </a:ext>
            </a:extLst>
          </p:cNvPr>
          <p:cNvSpPr>
            <a:spLocks noGrp="1"/>
          </p:cNvSpPr>
          <p:nvPr>
            <p:ph sz="half" idx="1"/>
          </p:nvPr>
        </p:nvSpPr>
        <p:spPr/>
        <p:txBody>
          <a:bodyPr/>
          <a:lstStyle/>
          <a:p>
            <a:r>
              <a:rPr lang="pl-PL" dirty="0"/>
              <a:t>Żydzi pracowali przymusowo w fabrykach, które zostały odebrane żydowskim właścicielom. Pracowali też np. w Wołkowysku. Poza fabrykami też np. sprzątali ulice.</a:t>
            </a:r>
          </a:p>
        </p:txBody>
      </p:sp>
      <p:pic>
        <p:nvPicPr>
          <p:cNvPr id="5" name="Symbol zastępczy zawartości 4">
            <a:extLst>
              <a:ext uri="{FF2B5EF4-FFF2-40B4-BE49-F238E27FC236}">
                <a16:creationId xmlns:a16="http://schemas.microsoft.com/office/drawing/2014/main" id="{2EA07205-678F-CB67-23E3-4FE8685EF2A9}"/>
              </a:ext>
            </a:extLst>
          </p:cNvPr>
          <p:cNvPicPr>
            <a:picLocks noGrp="1" noChangeAspect="1"/>
          </p:cNvPicPr>
          <p:nvPr>
            <p:ph sz="half" idx="2"/>
          </p:nvPr>
        </p:nvPicPr>
        <p:blipFill>
          <a:blip r:embed="rId2"/>
          <a:stretch>
            <a:fillRect/>
          </a:stretch>
        </p:blipFill>
        <p:spPr>
          <a:xfrm>
            <a:off x="6182602" y="1796580"/>
            <a:ext cx="5576628" cy="3702881"/>
          </a:xfrm>
          <a:prstGeom prst="rect">
            <a:avLst/>
          </a:prstGeom>
        </p:spPr>
      </p:pic>
      <p:sp>
        <p:nvSpPr>
          <p:cNvPr id="6" name="pole tekstowe 5">
            <a:extLst>
              <a:ext uri="{FF2B5EF4-FFF2-40B4-BE49-F238E27FC236}">
                <a16:creationId xmlns:a16="http://schemas.microsoft.com/office/drawing/2014/main" id="{1FEF2121-432A-B4F0-C7F3-07D3C3615DAE}"/>
              </a:ext>
            </a:extLst>
          </p:cNvPr>
          <p:cNvSpPr txBox="1"/>
          <p:nvPr/>
        </p:nvSpPr>
        <p:spPr>
          <a:xfrm>
            <a:off x="6172203" y="5160907"/>
            <a:ext cx="5902235" cy="338554"/>
          </a:xfrm>
          <a:prstGeom prst="rect">
            <a:avLst/>
          </a:prstGeom>
          <a:noFill/>
        </p:spPr>
        <p:txBody>
          <a:bodyPr wrap="square">
            <a:spAutoFit/>
          </a:bodyPr>
          <a:lstStyle/>
          <a:p>
            <a:r>
              <a:rPr lang="pl-PL" sz="800" dirty="0">
                <a:solidFill>
                  <a:schemeClr val="bg1"/>
                </a:solidFill>
              </a:rPr>
              <a:t>https://pl.wikipedia.org/wiki/Plik:Bundesarchiv_Bild_146-1979-113-12,_Bialystock,_Juden_bei_Stra%C3%9Fenarbeiten.jpg</a:t>
            </a:r>
          </a:p>
        </p:txBody>
      </p:sp>
    </p:spTree>
    <p:extLst>
      <p:ext uri="{BB962C8B-B14F-4D97-AF65-F5344CB8AC3E}">
        <p14:creationId xmlns:p14="http://schemas.microsoft.com/office/powerpoint/2010/main" val="124076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EF6A17-A98F-49F0-34FC-510D6583EE46}"/>
              </a:ext>
            </a:extLst>
          </p:cNvPr>
          <p:cNvSpPr>
            <a:spLocks noGrp="1"/>
          </p:cNvSpPr>
          <p:nvPr>
            <p:ph type="title"/>
          </p:nvPr>
        </p:nvSpPr>
        <p:spPr/>
        <p:txBody>
          <a:bodyPr/>
          <a:lstStyle/>
          <a:p>
            <a:r>
              <a:rPr lang="pl-PL" dirty="0"/>
              <a:t>Pierwsze rozporządzenia</a:t>
            </a:r>
          </a:p>
        </p:txBody>
      </p:sp>
      <p:sp>
        <p:nvSpPr>
          <p:cNvPr id="3" name="Symbol zastępczy zawartości 2">
            <a:extLst>
              <a:ext uri="{FF2B5EF4-FFF2-40B4-BE49-F238E27FC236}">
                <a16:creationId xmlns:a16="http://schemas.microsoft.com/office/drawing/2014/main" id="{AAF315F8-3597-BF45-1077-7CDD7E0137A0}"/>
              </a:ext>
            </a:extLst>
          </p:cNvPr>
          <p:cNvSpPr>
            <a:spLocks noGrp="1"/>
          </p:cNvSpPr>
          <p:nvPr>
            <p:ph sz="half" idx="1"/>
          </p:nvPr>
        </p:nvSpPr>
        <p:spPr/>
        <p:txBody>
          <a:bodyPr>
            <a:normAutofit lnSpcReduction="10000"/>
          </a:bodyPr>
          <a:lstStyle/>
          <a:p>
            <a:r>
              <a:rPr lang="pl-PL" dirty="0"/>
              <a:t>3 sierpnia 1941 roku zakazane zostało opuszczanie getta. 15 sierpnia tego samego roku żydzi otrzymali zakaz kupowania rzeczy po aryjskiej stronie. 20 października zakazali handlu. Niemcy zaczęli racjonować wtedy żywność. Na początek 0,5 kg na dzień, potem zmniejszyło się to do 30 dag. Zmusiło to ludzi do nielegalnego handlu.</a:t>
            </a:r>
          </a:p>
        </p:txBody>
      </p:sp>
      <p:pic>
        <p:nvPicPr>
          <p:cNvPr id="5" name="Symbol zastępczy zawartości 4">
            <a:extLst>
              <a:ext uri="{FF2B5EF4-FFF2-40B4-BE49-F238E27FC236}">
                <a16:creationId xmlns:a16="http://schemas.microsoft.com/office/drawing/2014/main" id="{B44F11ED-E727-AED4-AA2E-B6DC297A57DD}"/>
              </a:ext>
            </a:extLst>
          </p:cNvPr>
          <p:cNvPicPr>
            <a:picLocks noGrp="1" noChangeAspect="1"/>
          </p:cNvPicPr>
          <p:nvPr>
            <p:ph sz="half" idx="2"/>
          </p:nvPr>
        </p:nvPicPr>
        <p:blipFill>
          <a:blip r:embed="rId2"/>
          <a:stretch>
            <a:fillRect/>
          </a:stretch>
        </p:blipFill>
        <p:spPr>
          <a:xfrm>
            <a:off x="7792244" y="2710656"/>
            <a:ext cx="1857375" cy="2457450"/>
          </a:xfrm>
          <a:prstGeom prst="rect">
            <a:avLst/>
          </a:prstGeom>
        </p:spPr>
      </p:pic>
      <p:sp>
        <p:nvSpPr>
          <p:cNvPr id="6" name="pole tekstowe 5">
            <a:extLst>
              <a:ext uri="{FF2B5EF4-FFF2-40B4-BE49-F238E27FC236}">
                <a16:creationId xmlns:a16="http://schemas.microsoft.com/office/drawing/2014/main" id="{32814DBA-563D-AE0D-3AB7-185A88AE7695}"/>
              </a:ext>
            </a:extLst>
          </p:cNvPr>
          <p:cNvSpPr txBox="1"/>
          <p:nvPr/>
        </p:nvSpPr>
        <p:spPr>
          <a:xfrm>
            <a:off x="7706527" y="4983440"/>
            <a:ext cx="6096000" cy="184666"/>
          </a:xfrm>
          <a:prstGeom prst="rect">
            <a:avLst/>
          </a:prstGeom>
          <a:noFill/>
        </p:spPr>
        <p:txBody>
          <a:bodyPr wrap="square">
            <a:spAutoFit/>
          </a:bodyPr>
          <a:lstStyle/>
          <a:p>
            <a:r>
              <a:rPr lang="pl-PL" sz="600" dirty="0">
                <a:solidFill>
                  <a:schemeClr val="bg1"/>
                </a:solidFill>
              </a:rPr>
              <a:t>https://fwcdn.pl/ppo/04/84/140484/454941.2.jpg</a:t>
            </a:r>
          </a:p>
        </p:txBody>
      </p:sp>
    </p:spTree>
    <p:extLst>
      <p:ext uri="{BB962C8B-B14F-4D97-AF65-F5344CB8AC3E}">
        <p14:creationId xmlns:p14="http://schemas.microsoft.com/office/powerpoint/2010/main" val="40419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2B18CE-9EB7-A7E0-4A02-AA749F8991F3}"/>
              </a:ext>
            </a:extLst>
          </p:cNvPr>
          <p:cNvSpPr>
            <a:spLocks noGrp="1"/>
          </p:cNvSpPr>
          <p:nvPr>
            <p:ph type="title"/>
          </p:nvPr>
        </p:nvSpPr>
        <p:spPr/>
        <p:txBody>
          <a:bodyPr/>
          <a:lstStyle/>
          <a:p>
            <a:r>
              <a:rPr lang="pl-PL" dirty="0"/>
              <a:t>Konspiracja</a:t>
            </a:r>
          </a:p>
        </p:txBody>
      </p:sp>
      <p:sp>
        <p:nvSpPr>
          <p:cNvPr id="3" name="Symbol zastępczy zawartości 2">
            <a:extLst>
              <a:ext uri="{FF2B5EF4-FFF2-40B4-BE49-F238E27FC236}">
                <a16:creationId xmlns:a16="http://schemas.microsoft.com/office/drawing/2014/main" id="{7E8F6358-4E71-66EB-BA08-90BC760FE432}"/>
              </a:ext>
            </a:extLst>
          </p:cNvPr>
          <p:cNvSpPr>
            <a:spLocks noGrp="1"/>
          </p:cNvSpPr>
          <p:nvPr>
            <p:ph idx="1"/>
          </p:nvPr>
        </p:nvSpPr>
        <p:spPr>
          <a:xfrm>
            <a:off x="592062" y="1876654"/>
            <a:ext cx="10353762" cy="3695136"/>
          </a:xfrm>
        </p:spPr>
        <p:txBody>
          <a:bodyPr/>
          <a:lstStyle/>
          <a:p>
            <a:r>
              <a:rPr lang="pl-PL" dirty="0"/>
              <a:t>Jesienią 1941 powstała pierwsza konspiracja, głównie młodzież żydowska. Ogólnie konspiracja w getcie liczyła kilkadziesiąt osób czynnie działających.  Dużą rolę w konspiracji odgrywali komuniści, wspierani przez </a:t>
            </a:r>
            <a:r>
              <a:rPr lang="pl-PL" dirty="0" err="1"/>
              <a:t>Barasza</a:t>
            </a:r>
            <a:r>
              <a:rPr lang="pl-PL" dirty="0"/>
              <a:t> zastępcę rabina.</a:t>
            </a:r>
          </a:p>
        </p:txBody>
      </p:sp>
    </p:spTree>
    <p:extLst>
      <p:ext uri="{BB962C8B-B14F-4D97-AF65-F5344CB8AC3E}">
        <p14:creationId xmlns:p14="http://schemas.microsoft.com/office/powerpoint/2010/main" val="176509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A80CC2-657C-8AFF-2A18-399B2AC23226}"/>
              </a:ext>
            </a:extLst>
          </p:cNvPr>
          <p:cNvSpPr>
            <a:spLocks noGrp="1"/>
          </p:cNvSpPr>
          <p:nvPr>
            <p:ph type="title"/>
          </p:nvPr>
        </p:nvSpPr>
        <p:spPr/>
        <p:txBody>
          <a:bodyPr/>
          <a:lstStyle/>
          <a:p>
            <a:r>
              <a:rPr lang="pl-PL" dirty="0"/>
              <a:t>źródła</a:t>
            </a:r>
          </a:p>
        </p:txBody>
      </p:sp>
      <p:sp>
        <p:nvSpPr>
          <p:cNvPr id="3" name="Symbol zastępczy zawartości 2">
            <a:extLst>
              <a:ext uri="{FF2B5EF4-FFF2-40B4-BE49-F238E27FC236}">
                <a16:creationId xmlns:a16="http://schemas.microsoft.com/office/drawing/2014/main" id="{E24DA9D3-D163-D859-7515-800EAE25944C}"/>
              </a:ext>
            </a:extLst>
          </p:cNvPr>
          <p:cNvSpPr>
            <a:spLocks noGrp="1"/>
          </p:cNvSpPr>
          <p:nvPr>
            <p:ph idx="1"/>
          </p:nvPr>
        </p:nvSpPr>
        <p:spPr/>
        <p:txBody>
          <a:bodyPr/>
          <a:lstStyle/>
          <a:p>
            <a:r>
              <a:rPr lang="pl-PL" dirty="0">
                <a:hlinkClick r:id="rId2"/>
              </a:rPr>
              <a:t>https://pl.wikipedia.org/wiki/Getto_w_Białymstoku</a:t>
            </a:r>
            <a:endParaRPr lang="pl-PL" dirty="0"/>
          </a:p>
          <a:p>
            <a:r>
              <a:rPr lang="pl-PL" dirty="0">
                <a:hlinkClick r:id="rId3"/>
              </a:rPr>
              <a:t>https://bialystok.ipn.gov.pl/pl1/aktualnosci/180960,Zycie-i-smierc-w-getcie-bialostockim</a:t>
            </a:r>
            <a:r>
              <a:rPr lang="pl-PL" dirty="0"/>
              <a:t>-1941-1943-artykul-autorstwa-Pawla-Kornackie.html</a:t>
            </a:r>
          </a:p>
        </p:txBody>
      </p:sp>
    </p:spTree>
    <p:extLst>
      <p:ext uri="{BB962C8B-B14F-4D97-AF65-F5344CB8AC3E}">
        <p14:creationId xmlns:p14="http://schemas.microsoft.com/office/powerpoint/2010/main" val="3598734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Damaszek</Template>
  <TotalTime>140</TotalTime>
  <Words>510</Words>
  <Application>Microsoft Office PowerPoint</Application>
  <PresentationFormat>Panoramiczny</PresentationFormat>
  <Paragraphs>40</Paragraphs>
  <Slides>10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10</vt:i4>
      </vt:variant>
    </vt:vector>
  </HeadingPairs>
  <TitlesOfParts>
    <vt:vector size="14" baseType="lpstr">
      <vt:lpstr>Arial</vt:lpstr>
      <vt:lpstr>Bookman Old Style</vt:lpstr>
      <vt:lpstr>Rockwell</vt:lpstr>
      <vt:lpstr>Damask</vt:lpstr>
      <vt:lpstr>Życie w getcie Białostockim  </vt:lpstr>
      <vt:lpstr>Spis treści</vt:lpstr>
      <vt:lpstr>Powstanie getta w Białymstoku</vt:lpstr>
      <vt:lpstr>Władza ludowa w getcie </vt:lpstr>
      <vt:lpstr>Elita w getcie</vt:lpstr>
      <vt:lpstr>Codzienność w getcie </vt:lpstr>
      <vt:lpstr>Pierwsze rozporządzenia</vt:lpstr>
      <vt:lpstr>Konspiracja</vt:lpstr>
      <vt:lpstr>źródła</vt:lpstr>
      <vt:lpstr>koniec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Kuba Zaleski</dc:creator>
  <cp:lastModifiedBy>lo10@um.bialystok.pl</cp:lastModifiedBy>
  <cp:revision>25</cp:revision>
  <dcterms:created xsi:type="dcterms:W3CDTF">2024-02-17T15:12:40Z</dcterms:created>
  <dcterms:modified xsi:type="dcterms:W3CDTF">2024-04-19T13:21:12Z</dcterms:modified>
</cp:coreProperties>
</file>