
<file path=[Content_Types].xml><?xml version="1.0" encoding="utf-8"?>
<Types xmlns="http://schemas.openxmlformats.org/package/2006/content-types">
  <Default Extension="jpeg" ContentType="image/jpeg"/>
  <Default Extension="jpg" ContentType="image/unknown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6" r:id="rId8"/>
    <p:sldId id="267" r:id="rId9"/>
    <p:sldId id="264" r:id="rId10"/>
    <p:sldId id="269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A0A0-85C5-4053-8AAA-E191D2352A00}" type="datetimeFigureOut">
              <a:rPr lang="pl-PL" smtClean="0"/>
              <a:t>11.04.2024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744A-6838-4C3A-B0A8-A143A406B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00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A0A0-85C5-4053-8AAA-E191D2352A00}" type="datetimeFigureOut">
              <a:rPr lang="pl-PL" smtClean="0"/>
              <a:t>11.04.2024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744A-6838-4C3A-B0A8-A143A406B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865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A0A0-85C5-4053-8AAA-E191D2352A00}" type="datetimeFigureOut">
              <a:rPr lang="pl-PL" smtClean="0"/>
              <a:t>11.04.2024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744A-6838-4C3A-B0A8-A143A406B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0486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A0A0-85C5-4053-8AAA-E191D2352A00}" type="datetimeFigureOut">
              <a:rPr lang="pl-PL" smtClean="0"/>
              <a:t>11.04.2024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744A-6838-4C3A-B0A8-A143A406B0DC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7238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A0A0-85C5-4053-8AAA-E191D2352A00}" type="datetimeFigureOut">
              <a:rPr lang="pl-PL" smtClean="0"/>
              <a:t>11.04.2024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744A-6838-4C3A-B0A8-A143A406B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429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A0A0-85C5-4053-8AAA-E191D2352A00}" type="datetimeFigureOut">
              <a:rPr lang="pl-PL" smtClean="0"/>
              <a:t>11.04.2024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744A-6838-4C3A-B0A8-A143A406B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7042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A0A0-85C5-4053-8AAA-E191D2352A00}" type="datetimeFigureOut">
              <a:rPr lang="pl-PL" smtClean="0"/>
              <a:t>11.04.2024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744A-6838-4C3A-B0A8-A143A406B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7070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A0A0-85C5-4053-8AAA-E191D2352A00}" type="datetimeFigureOut">
              <a:rPr lang="pl-PL" smtClean="0"/>
              <a:t>11.04.2024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744A-6838-4C3A-B0A8-A143A406B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2941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A0A0-85C5-4053-8AAA-E191D2352A00}" type="datetimeFigureOut">
              <a:rPr lang="pl-PL" smtClean="0"/>
              <a:t>11.04.2024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744A-6838-4C3A-B0A8-A143A406B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33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A0A0-85C5-4053-8AAA-E191D2352A00}" type="datetimeFigureOut">
              <a:rPr lang="pl-PL" smtClean="0"/>
              <a:t>11.04.2024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744A-6838-4C3A-B0A8-A143A406B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057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A0A0-85C5-4053-8AAA-E191D2352A00}" type="datetimeFigureOut">
              <a:rPr lang="pl-PL" smtClean="0"/>
              <a:t>11.04.2024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744A-6838-4C3A-B0A8-A143A406B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875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A0A0-85C5-4053-8AAA-E191D2352A00}" type="datetimeFigureOut">
              <a:rPr lang="pl-PL" smtClean="0"/>
              <a:t>11.04.2024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744A-6838-4C3A-B0A8-A143A406B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32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A0A0-85C5-4053-8AAA-E191D2352A00}" type="datetimeFigureOut">
              <a:rPr lang="pl-PL" smtClean="0"/>
              <a:t>11.04.2024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744A-6838-4C3A-B0A8-A143A406B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02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A0A0-85C5-4053-8AAA-E191D2352A00}" type="datetimeFigureOut">
              <a:rPr lang="pl-PL" smtClean="0"/>
              <a:t>11.04.2024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744A-6838-4C3A-B0A8-A143A406B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02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A0A0-85C5-4053-8AAA-E191D2352A00}" type="datetimeFigureOut">
              <a:rPr lang="pl-PL" smtClean="0"/>
              <a:t>11.04.2024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744A-6838-4C3A-B0A8-A143A406B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13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A0A0-85C5-4053-8AAA-E191D2352A00}" type="datetimeFigureOut">
              <a:rPr lang="pl-PL" smtClean="0"/>
              <a:t>11.04.2024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744A-6838-4C3A-B0A8-A143A406B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25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A0A0-85C5-4053-8AAA-E191D2352A00}" type="datetimeFigureOut">
              <a:rPr lang="pl-PL" smtClean="0"/>
              <a:t>11.04.2024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744A-6838-4C3A-B0A8-A143A406B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32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3A0A0-85C5-4053-8AAA-E191D2352A00}" type="datetimeFigureOut">
              <a:rPr lang="pl-PL" smtClean="0"/>
              <a:t>11.04.2024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2744A-6838-4C3A-B0A8-A143A406B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342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s.app.goo.gl/XxjepJ6x6rtpmT259" TargetMode="External"/><Relationship Id="rId3" Type="http://schemas.openxmlformats.org/officeDocument/2006/relationships/hyperlink" Target="https://pl.wikipedia.org/wiki/Kuchnia_&#380;ydowska#:~:text=Charakterystyczne%20dla%20kuchni,).%5B1%5D" TargetMode="External"/><Relationship Id="rId7" Type="http://schemas.openxmlformats.org/officeDocument/2006/relationships/hyperlink" Target="https://images.app.goo.gl/aQGhkFAqpaGKg7cr5" TargetMode="External"/><Relationship Id="rId2" Type="http://schemas.openxmlformats.org/officeDocument/2006/relationships/hyperlink" Target="https://commons.wikimedia.org/w/index.php?curid=863344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url=https%3A%2F%2Fwsuwaj.pl%2Fprzepisy%2Fsledzie-po-zydowsku%2F&amp;psig=AOvVaw0BODbDWVT5qUlIUzAzqiqK&amp;ust=1711572344665000&amp;source=images&amp;cd=vfe&amp;opi=89978449&amp;ved=0CBAQjRxqFwoTCLiAr4LmkoUDFQAAAAAdAAAAABAD" TargetMode="External"/><Relationship Id="rId5" Type="http://schemas.openxmlformats.org/officeDocument/2006/relationships/hyperlink" Target="https://smaker.pl/informacje-aromatyczne-i-sycace-najlepsze-potrawy-kuchni-zydowskiej,1937610,a,.html" TargetMode="External"/><Relationship Id="rId10" Type="http://schemas.openxmlformats.org/officeDocument/2006/relationships/hyperlink" Target="https://images.app.goo.gl/nq9erouKSi327k8r8" TargetMode="External"/><Relationship Id="rId4" Type="http://schemas.openxmlformats.org/officeDocument/2006/relationships/hyperlink" Target="https://poranny.pl/mazel-tov-czyli-na-zdrowie-nowa-restauracja-w-bialymstoku-z-kuchnia-zydowska-zdjecia/ar/c15-14044505#:~:text=Przepis%C3%B3w%20szukali%20w%20starych%20ksi%C4%85%C5%BCkach%20kucharskich%20i%E2%80%A6%20w%20internecie.%20-%20Mamy%20te%C5%BC%20przyjaci%C3%B3%C5%82%2C%20kt%C3%B3rzy%20maj%C4%85%20zachowane%20przepisy%20z%20dziada%20pradziada%20%E2%80%93%20dodaje%20Anna%20Kulmaczewska%2C%20w%C5%82a%C5%9Bcicielka%20restauracji" TargetMode="External"/><Relationship Id="rId9" Type="http://schemas.openxmlformats.org/officeDocument/2006/relationships/hyperlink" Target="https://images.app.goo.gl/owGr5NXEdDcRsEqw7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B594C9-FC8A-F994-DC94-AC9AB788C8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latin typeface="Elephant" panose="02020904090505020303" pitchFamily="18" charset="0"/>
              </a:rPr>
              <a:t>Potrawy Żydowskie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53FC6BC-313D-7833-8728-401A1C4DC9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latin typeface="Elephant" panose="02020904090505020303" pitchFamily="18" charset="0"/>
              </a:rPr>
              <a:t>Oraz Zwyczaje</a:t>
            </a:r>
          </a:p>
        </p:txBody>
      </p:sp>
      <p:pic>
        <p:nvPicPr>
          <p:cNvPr id="4" name="hava-nagila-orchestra-clarinet-767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2" y="0"/>
            <a:ext cx="60960" cy="1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0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mute="1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0DBD8-BC31-445D-9FE7-FE5C710E1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Elephant" panose="02020904090505020303" pitchFamily="18" charset="0"/>
              </a:rPr>
              <a:t>CiekawostkI</a:t>
            </a:r>
            <a:endParaRPr lang="pl-PL" dirty="0">
              <a:latin typeface="Elephant" panose="020209040905050203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A3F764-A301-2F7C-60BB-4CA997C1E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 err="1">
                <a:solidFill>
                  <a:srgbClr val="DBDEE1"/>
                </a:solidFill>
                <a:effectLst/>
                <a:latin typeface="Gill Sans Ultra Bold Condensed" panose="020B0A06020104020203" pitchFamily="34" charset="0"/>
              </a:rPr>
              <a:t>Mazel</a:t>
            </a:r>
            <a:r>
              <a:rPr lang="pl-PL" b="0" i="0" dirty="0">
                <a:solidFill>
                  <a:srgbClr val="DBDEE1"/>
                </a:solidFill>
                <a:effectLst/>
                <a:latin typeface="Gill Sans Ultra Bold Condensed" panose="020B0A06020104020203" pitchFamily="34" charset="0"/>
              </a:rPr>
              <a:t> </a:t>
            </a:r>
            <a:r>
              <a:rPr lang="pl-PL" b="0" i="0" dirty="0" err="1">
                <a:solidFill>
                  <a:srgbClr val="DBDEE1"/>
                </a:solidFill>
                <a:effectLst/>
                <a:latin typeface="Gill Sans Ultra Bold Condensed" panose="020B0A06020104020203" pitchFamily="34" charset="0"/>
              </a:rPr>
              <a:t>Tov</a:t>
            </a:r>
            <a:r>
              <a:rPr lang="pl-PL" dirty="0">
                <a:solidFill>
                  <a:srgbClr val="DBDEE1"/>
                </a:solidFill>
                <a:effectLst/>
                <a:latin typeface="Gill Sans Ultra Bold Condensed" panose="020B0A06020104020203" pitchFamily="34" charset="0"/>
              </a:rPr>
              <a:t> </a:t>
            </a:r>
            <a:r>
              <a:rPr lang="pl-PL" b="0" i="0" dirty="0">
                <a:solidFill>
                  <a:srgbClr val="DBDEE1"/>
                </a:solidFill>
                <a:effectLst/>
                <a:latin typeface="Gill Sans Ultra Bold Condensed" panose="020B0A06020104020203" pitchFamily="34" charset="0"/>
              </a:rPr>
              <a:t>to żydowskie pozdrowienie. Tłumaczy się je na kilka sposobów. Może to być: Na zdrowie!, Na szczęście!, Radujmy się!</a:t>
            </a:r>
          </a:p>
          <a:p>
            <a:r>
              <a:rPr lang="pl-PL" dirty="0">
                <a:solidFill>
                  <a:srgbClr val="DBDEE1"/>
                </a:solidFill>
                <a:effectLst/>
                <a:latin typeface="Gill Sans Ultra Bold Condensed" panose="020B0A06020104020203" pitchFamily="34" charset="0"/>
              </a:rPr>
              <a:t>Istnieje </a:t>
            </a:r>
            <a:r>
              <a:rPr lang="pl-PL" dirty="0" err="1">
                <a:solidFill>
                  <a:srgbClr val="DBDEE1"/>
                </a:solidFill>
                <a:effectLst/>
                <a:latin typeface="Gill Sans Ultra Bold Condensed" panose="020B0A06020104020203" pitchFamily="34" charset="0"/>
              </a:rPr>
              <a:t>Macdonal’s</a:t>
            </a:r>
            <a:r>
              <a:rPr lang="pl-PL" dirty="0">
                <a:solidFill>
                  <a:srgbClr val="DBDEE1"/>
                </a:solidFill>
                <a:effectLst/>
                <a:latin typeface="Gill Sans Ultra Bold Condensed" panose="020B0A06020104020203" pitchFamily="34" charset="0"/>
              </a:rPr>
              <a:t> </a:t>
            </a:r>
            <a:r>
              <a:rPr lang="pl-PL" dirty="0" err="1">
                <a:solidFill>
                  <a:srgbClr val="DBDEE1"/>
                </a:solidFill>
                <a:effectLst/>
                <a:latin typeface="Gill Sans Ultra Bold Condensed" panose="020B0A06020104020203" pitchFamily="34" charset="0"/>
              </a:rPr>
              <a:t>Kosher</a:t>
            </a:r>
            <a:r>
              <a:rPr lang="pl-PL" dirty="0">
                <a:solidFill>
                  <a:srgbClr val="DBDEE1"/>
                </a:solidFill>
                <a:effectLst/>
                <a:latin typeface="Gill Sans Ultra Bold Condensed" panose="020B0A06020104020203" pitchFamily="34" charset="0"/>
              </a:rPr>
              <a:t>- znajduje się w Argentynie w Buenos Aires</a:t>
            </a:r>
          </a:p>
          <a:p>
            <a:r>
              <a:rPr lang="pl-PL" b="0" i="0" dirty="0">
                <a:solidFill>
                  <a:srgbClr val="DBDEE1"/>
                </a:solidFill>
                <a:effectLst/>
                <a:latin typeface="Gill Sans Ultra Bold Condensed" panose="020B0A06020104020203" pitchFamily="34" charset="0"/>
              </a:rPr>
              <a:t>Podział na koszerną i niekoszerną żywność wywodzi się z czasów starożytnych</a:t>
            </a:r>
          </a:p>
          <a:p>
            <a:r>
              <a:rPr lang="pl-PL" b="0" i="0" dirty="0">
                <a:effectLst/>
                <a:latin typeface="Gill Sans Ultra Bold Condensed" panose="020B0A06020104020203" pitchFamily="34" charset="0"/>
              </a:rPr>
              <a:t>Zgodnie z przepisami religijnymi, nieprzestrzeganie koszerności jest uważane za grzech. Osoba, która spożywa jedzenie niekoszerne, może odczuwać poczucie winy. W Torze jest napisane, że ci, którzy nie przestrzegają przykazań, zostaną ukarani</a:t>
            </a:r>
            <a:r>
              <a:rPr lang="pl-PL" b="0" i="0" dirty="0">
                <a:effectLst/>
                <a:latin typeface="-apple-system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738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E6B378-0235-577F-F399-2D7D16A4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Elephant" panose="02020904090505020303" pitchFamily="18" charset="0"/>
              </a:rPr>
              <a:t>Źródła informacji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F1B0A0-6F21-1F84-BACB-D410F7B5F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953044"/>
          </a:xfrm>
        </p:spPr>
        <p:txBody>
          <a:bodyPr>
            <a:normAutofit/>
          </a:bodyPr>
          <a:lstStyle/>
          <a:p>
            <a:r>
              <a:rPr lang="pl-PL" sz="900" dirty="0">
                <a:latin typeface="Gill Sans Ultra Bold Condensed" panose="020B0A06020104020203" pitchFamily="34" charset="0"/>
              </a:rPr>
              <a:t>Autorstwa Dietrich Krieger, CC BY-SA 3.0, </a:t>
            </a:r>
            <a:r>
              <a:rPr lang="pl-PL" sz="900" dirty="0">
                <a:latin typeface="Gill Sans Ultra Bold Condensed" panose="020B0A06020104020203" pitchFamily="34" charset="0"/>
                <a:hlinkClick r:id="rId2"/>
              </a:rPr>
              <a:t>https://commons.wikimedia.org/w/index.php?curid=86334483</a:t>
            </a:r>
            <a:endParaRPr lang="pl-PL" sz="900" dirty="0">
              <a:latin typeface="Gill Sans Ultra Bold Condensed" panose="020B0A06020104020203" pitchFamily="34" charset="0"/>
            </a:endParaRPr>
          </a:p>
          <a:p>
            <a:r>
              <a:rPr lang="pl-PL" sz="900" dirty="0">
                <a:latin typeface="Gill Sans Ultra Bold Condensed" panose="020B0A06020104020203" pitchFamily="34" charset="0"/>
                <a:hlinkClick r:id="rId3"/>
              </a:rPr>
              <a:t>https://pl.wikipedia.org/wiki/Kuchnia_żydowska#:~:text=Charakterystyczne%20dla%20kuchni,).%5B1%5D</a:t>
            </a:r>
            <a:endParaRPr lang="pl-PL" sz="900" dirty="0">
              <a:latin typeface="Gill Sans Ultra Bold Condensed" panose="020B0A06020104020203" pitchFamily="34" charset="0"/>
            </a:endParaRPr>
          </a:p>
          <a:p>
            <a:r>
              <a:rPr lang="pl-PL" sz="900" b="0" i="0" dirty="0">
                <a:solidFill>
                  <a:srgbClr val="DBDEE1"/>
                </a:solidFill>
                <a:effectLst/>
                <a:latin typeface="Gill Sans Ultra Bold Condensed" panose="020B0A06020104020203" pitchFamily="34" charset="0"/>
                <a:hlinkClick r:id="rId4" tooltip="https://poranny.pl/mazel-tov-czyli-na-zdrowie-nowa-restauracja-w-bialymstoku-z-kuchnia-zydowska-zdjecia/ar/c15-14044505#:~:text=Przepisów%20szukali%20w%20starych%20książkach%20kucharskich%20i…%20w%20internecie.%20-%20Mamy%20też%20przyjaciół%2C%20którzy%20mają%20zachowane%20przepisy%20z%20dziada%20pradziada%20–%20dodaje%20Anna%20Kulmaczewska%2C%20właścicielka%20restauracji"/>
              </a:rPr>
              <a:t>https://poranny.pl/mazel-tov-czyli-na-zdrowie-nowa-restauracja-w-bialymstoku-z-kuchnia-zydowska-zdjecia/ar/c15-14044505#:~:text=Przepisów%20szukali%20w%20starych%20książkach%20kucharskich%20i…%20w%20internecie.%20-%20Mamy%20też%20przyjaciół%2C%20którzy%20mają%20zachowane%20przepisy%20z%20dziada%20pradziada%20–%20dodaje%20Anna%20Kulmaczewska%2C%20właścicielka%20restauracji</a:t>
            </a:r>
            <a:r>
              <a:rPr lang="pl-PL" sz="900" b="0" i="0" dirty="0">
                <a:solidFill>
                  <a:srgbClr val="DBDEE1"/>
                </a:solidFill>
                <a:effectLst/>
                <a:latin typeface="Gill Sans Ultra Bold Condensed" panose="020B0A06020104020203" pitchFamily="34" charset="0"/>
              </a:rPr>
              <a:t>.</a:t>
            </a:r>
          </a:p>
          <a:p>
            <a:r>
              <a:rPr lang="pl-PL" sz="900" dirty="0">
                <a:latin typeface="Gill Sans Ultra Bold Condensed" panose="020B0A06020104020203" pitchFamily="34" charset="0"/>
                <a:hlinkClick r:id="rId5"/>
              </a:rPr>
              <a:t>https://smaker.pl/informacje-aromatyczne-i-sycace-najlepsze-potrawy-kuchni-zydowskiej,1937610,a,.html</a:t>
            </a:r>
            <a:endParaRPr lang="pl-PL" sz="900" dirty="0">
              <a:latin typeface="Gill Sans Ultra Bold Condensed" panose="020B0A06020104020203" pitchFamily="34" charset="0"/>
            </a:endParaRPr>
          </a:p>
          <a:p>
            <a:r>
              <a:rPr lang="pl-PL" sz="800" dirty="0">
                <a:latin typeface="Gill Sans Ultra Bold Condensed" panose="020B0A06020104020203" pitchFamily="34" charset="0"/>
              </a:rPr>
              <a:t>https://pl.wikipedia.org/wiki/Czulent#:~:text=Czulent%2C%20ciulent%20(jid.%20</a:t>
            </a:r>
            <a:r>
              <a:rPr lang="he-IL" sz="800" dirty="0">
                <a:latin typeface="Gill Sans Ultra Bold Condensed" panose="020B0A06020104020203" pitchFamily="34" charset="0"/>
              </a:rPr>
              <a:t>טשאָלנט%2</a:t>
            </a:r>
            <a:r>
              <a:rPr lang="pl-PL" sz="800" dirty="0">
                <a:latin typeface="Gill Sans Ultra Bold Condensed" panose="020B0A06020104020203" pitchFamily="34" charset="0"/>
              </a:rPr>
              <a:t>C%20czolnt)%20–%20tradycyjna%20gulaszowa%20potrawa%20mięsno-warzywna%20kuchni%20żydowskiej%20typu%20ragoût%20spożywana%20w%20szabat.%20Pochodzenie%20nazwy%20nie%20jest%20dokładnie%20ustalone</a:t>
            </a:r>
          </a:p>
          <a:p>
            <a:r>
              <a:rPr lang="pl-PL" sz="800" dirty="0">
                <a:latin typeface="Gill Sans Ultra Bold Condensed" panose="020B0A06020104020203" pitchFamily="34" charset="0"/>
              </a:rPr>
              <a:t>https://pl.wikipedia.org/wiki/Chałka#:~:text=Chałka%20zwana%20jest%20też%20czasem%20plecionką%20albo%20kukiełką%20(na%20Podhalu).%20Jest%20rytualnym%20typem%20pieczywa%20dla%20Żydów%2C%20w%20szczególności%20Aszkenazyjczyków%2C%20którzy%20zwyczajowo%20spożywają%20ją%20w%20czasie%20szabatu%20i%20świąt</a:t>
            </a:r>
          </a:p>
          <a:p>
            <a:r>
              <a:rPr lang="pl-PL" sz="800" dirty="0">
                <a:latin typeface="Gill Sans Ultra Bold Condensed" panose="020B0A06020104020203" pitchFamily="34" charset="0"/>
                <a:hlinkClick r:id="rId6"/>
              </a:rPr>
              <a:t>https://www.google.com/url?sa=i&amp;url=https%3A%2F%2Fwsuwaj.pl%2Fprzepisy%2Fsledzie-po-zydowsku%2F&amp;psig=AOvVaw0BODbDWVT5qUlIUzAzqiqK&amp;ust=1711572344665000&amp;source=images&amp;cd=vfe&amp;opi=89978449&amp;ved=0CBAQjRxqFwoTCLiAr4LmkoUDFQAAAAAdAAAAABAD</a:t>
            </a:r>
            <a:endParaRPr lang="pl-PL" sz="800" dirty="0">
              <a:latin typeface="Gill Sans Ultra Bold Condensed" panose="020B0A06020104020203" pitchFamily="34" charset="0"/>
            </a:endParaRPr>
          </a:p>
          <a:p>
            <a:r>
              <a:rPr lang="pl-PL" sz="800" dirty="0">
                <a:latin typeface="Gill Sans Ultra Bold Condensed" panose="020B0A06020104020203" pitchFamily="34" charset="0"/>
                <a:hlinkClick r:id="rId7"/>
              </a:rPr>
              <a:t>https://images.app.goo.gl/aQGhkFAqpaGKg7cr5</a:t>
            </a:r>
            <a:endParaRPr lang="pl-PL" sz="800" dirty="0">
              <a:latin typeface="Gill Sans Ultra Bold Condensed" panose="020B0A06020104020203" pitchFamily="34" charset="0"/>
            </a:endParaRPr>
          </a:p>
          <a:p>
            <a:r>
              <a:rPr lang="pl-PL" sz="800" dirty="0">
                <a:latin typeface="Gill Sans Ultra Bold Condensed" panose="020B0A06020104020203" pitchFamily="34" charset="0"/>
                <a:hlinkClick r:id="rId8"/>
              </a:rPr>
              <a:t>https://images.app.goo.gl/XxjepJ6x6rtpmT259</a:t>
            </a:r>
            <a:endParaRPr lang="pl-PL" sz="800" dirty="0">
              <a:latin typeface="Gill Sans Ultra Bold Condensed" panose="020B0A06020104020203" pitchFamily="34" charset="0"/>
            </a:endParaRPr>
          </a:p>
          <a:p>
            <a:r>
              <a:rPr lang="pl-PL" sz="800" dirty="0">
                <a:latin typeface="Gill Sans Ultra Bold Condensed" panose="020B0A06020104020203" pitchFamily="34" charset="0"/>
                <a:hlinkClick r:id="rId9"/>
              </a:rPr>
              <a:t>https://images.app.goo.gl/owGr5NXEdDcRsEqw7</a:t>
            </a:r>
            <a:endParaRPr lang="pl-PL" sz="800" dirty="0">
              <a:latin typeface="Gill Sans Ultra Bold Condensed" panose="020B0A06020104020203" pitchFamily="34" charset="0"/>
            </a:endParaRPr>
          </a:p>
          <a:p>
            <a:r>
              <a:rPr lang="pl-PL" sz="800" dirty="0">
                <a:latin typeface="Gill Sans Ultra Bold Condensed" panose="020B0A06020104020203" pitchFamily="34" charset="0"/>
                <a:hlinkClick r:id="rId10"/>
              </a:rPr>
              <a:t>https://images.app.goo.gl/nq9erouKSi327k8r8</a:t>
            </a:r>
            <a:endParaRPr lang="pl-PL" sz="800" dirty="0">
              <a:latin typeface="Gill Sans Ultra Bold Condensed" panose="020B0A06020104020203" pitchFamily="34" charset="0"/>
            </a:endParaRPr>
          </a:p>
          <a:p>
            <a:endParaRPr lang="pl-PL" sz="800" dirty="0">
              <a:latin typeface="Gill Sans Ultra Bold Condensed" panose="020B0A06020104020203" pitchFamily="34" charset="0"/>
            </a:endParaRPr>
          </a:p>
          <a:p>
            <a:endParaRPr lang="pl-PL" sz="800" dirty="0"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15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84A423-FE34-15CA-B5A1-CB7905CA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Elephant" panose="02020904090505020303" pitchFamily="18" charset="0"/>
              </a:rPr>
              <a:t>Dziękujemy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1E774E-E200-A75D-9C8C-A4E0D7B8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288" y="2096064"/>
            <a:ext cx="10420269" cy="390206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dirty="0">
                <a:latin typeface="Gill Sans Ultra Bold Condensed" panose="020B0A06020104020203" pitchFamily="34" charset="0"/>
              </a:rPr>
              <a:t>  Autorzy z 1h:</a:t>
            </a:r>
          </a:p>
          <a:p>
            <a:r>
              <a:rPr lang="pl-PL" dirty="0">
                <a:latin typeface="Gill Sans Ultra Bold Condensed" panose="020B0A06020104020203" pitchFamily="34" charset="0"/>
              </a:rPr>
              <a:t>Marcin Falkowski </a:t>
            </a:r>
          </a:p>
          <a:p>
            <a:r>
              <a:rPr lang="pl-PL" dirty="0">
                <a:latin typeface="Gill Sans Ultra Bold Condensed" panose="020B0A06020104020203" pitchFamily="34" charset="0"/>
              </a:rPr>
              <a:t>Hubert Szulak</a:t>
            </a:r>
          </a:p>
          <a:p>
            <a:r>
              <a:rPr lang="pl-PL" dirty="0">
                <a:latin typeface="Gill Sans Ultra Bold Condensed" panose="020B0A06020104020203" pitchFamily="34" charset="0"/>
              </a:rPr>
              <a:t>Ludwik Kołodko</a:t>
            </a:r>
          </a:p>
          <a:p>
            <a:r>
              <a:rPr lang="pl-PL" dirty="0">
                <a:latin typeface="Gill Sans Ultra Bold Condensed" panose="020B0A06020104020203" pitchFamily="34" charset="0"/>
              </a:rPr>
              <a:t>Maciej Osipiuk</a:t>
            </a:r>
          </a:p>
          <a:p>
            <a:r>
              <a:rPr lang="pl-PL" dirty="0">
                <a:latin typeface="Gill Sans Ultra Bold Condensed" panose="020B0A06020104020203" pitchFamily="34" charset="0"/>
              </a:rPr>
              <a:t>Bartek Rudzik</a:t>
            </a:r>
          </a:p>
          <a:p>
            <a:r>
              <a:rPr lang="pl-PL" dirty="0">
                <a:latin typeface="Gill Sans Ultra Bold Condensed" panose="020B0A06020104020203" pitchFamily="34" charset="0"/>
              </a:rPr>
              <a:t>Adrian Sobieski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1632371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8674A8-F303-E845-6959-AB9DE50EA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0" y="609600"/>
            <a:ext cx="10353761" cy="1326321"/>
          </a:xfrm>
        </p:spPr>
        <p:txBody>
          <a:bodyPr>
            <a:normAutofit/>
          </a:bodyPr>
          <a:lstStyle/>
          <a:p>
            <a:r>
              <a:rPr lang="pl-PL" sz="5400" dirty="0">
                <a:latin typeface="Elephant" panose="02020904090505020303" pitchFamily="18" charset="0"/>
              </a:rPr>
              <a:t>Spis Treści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882B3F-B197-3AAA-840F-C207C96B6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30" y="2096064"/>
            <a:ext cx="10604827" cy="3935620"/>
          </a:xfrm>
        </p:spPr>
        <p:txBody>
          <a:bodyPr>
            <a:normAutofit fontScale="70000" lnSpcReduction="20000"/>
          </a:bodyPr>
          <a:lstStyle/>
          <a:p>
            <a:r>
              <a:rPr lang="pl-PL" sz="3400" dirty="0">
                <a:latin typeface="Gill Sans Ultra Bold Condensed" panose="020B0A06020104020203" pitchFamily="34" charset="0"/>
              </a:rPr>
              <a:t>Historia Kuchni Żydowskiej</a:t>
            </a:r>
          </a:p>
          <a:p>
            <a:r>
              <a:rPr lang="pl-PL" sz="3400" dirty="0">
                <a:latin typeface="Gill Sans Ultra Bold Condensed" panose="020B0A06020104020203" pitchFamily="34" charset="0"/>
              </a:rPr>
              <a:t>Znaczenie Koszerności</a:t>
            </a:r>
          </a:p>
          <a:p>
            <a:r>
              <a:rPr lang="pl-PL" sz="3400" dirty="0">
                <a:latin typeface="Gill Sans Ultra Bold Condensed" panose="020B0A06020104020203" pitchFamily="34" charset="0"/>
              </a:rPr>
              <a:t>Zasady Koszerności</a:t>
            </a:r>
          </a:p>
          <a:p>
            <a:r>
              <a:rPr lang="pl-PL" sz="3400" dirty="0">
                <a:latin typeface="Gill Sans Ultra Bold Condensed" panose="020B0A06020104020203" pitchFamily="34" charset="0"/>
              </a:rPr>
              <a:t>Konsekwencje nieprzestrzegania koszerności</a:t>
            </a:r>
          </a:p>
          <a:p>
            <a:r>
              <a:rPr lang="pl-PL" sz="3400" dirty="0">
                <a:latin typeface="Gill Sans Ultra Bold Condensed" panose="020B0A06020104020203" pitchFamily="34" charset="0"/>
              </a:rPr>
              <a:t>Potrawy Żydowskie</a:t>
            </a:r>
          </a:p>
          <a:p>
            <a:r>
              <a:rPr lang="pl-PL" sz="3400" dirty="0">
                <a:latin typeface="Gill Sans Ultra Bold Condensed" panose="020B0A06020104020203" pitchFamily="34" charset="0"/>
              </a:rPr>
              <a:t>Restauracje Żydowskie w Białymstoku</a:t>
            </a:r>
          </a:p>
          <a:p>
            <a:r>
              <a:rPr lang="pl-PL" sz="3400" dirty="0">
                <a:latin typeface="Gill Sans Ultra Bold Condensed" panose="020B0A06020104020203" pitchFamily="34" charset="0"/>
              </a:rPr>
              <a:t>Ciekawostki</a:t>
            </a:r>
          </a:p>
          <a:p>
            <a:r>
              <a:rPr lang="pl-PL" sz="3400" dirty="0">
                <a:latin typeface="Gill Sans Ultra Bold Condensed" panose="020B0A06020104020203" pitchFamily="34" charset="0"/>
              </a:rPr>
              <a:t>Źródła informacji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108720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0FB990-CD5B-ED74-7DD3-9796EFD8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4" y="381161"/>
            <a:ext cx="10353761" cy="1326321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Elephant" panose="02020904090505020303" pitchFamily="18" charset="0"/>
              </a:rPr>
              <a:t>Historia kuchni Żydowskiej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50E815-62D2-0452-2B8D-38D7F45B1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70" y="1487322"/>
            <a:ext cx="5354436" cy="2272335"/>
          </a:xfrm>
        </p:spPr>
        <p:txBody>
          <a:bodyPr>
            <a:noAutofit/>
          </a:bodyPr>
          <a:lstStyle/>
          <a:p>
            <a:r>
              <a:rPr lang="pl-PL" b="0" i="0" dirty="0">
                <a:effectLst/>
                <a:latin typeface="Gill Sans Ultra Bold Condensed" panose="020B0A06020104020203" pitchFamily="34" charset="0"/>
                <a:cs typeface="Times New Roman" panose="02020603050405020304" pitchFamily="18" charset="0"/>
              </a:rPr>
              <a:t>Najstarszą i najbardziej charyzmatyczną gałęzią kuchni żydowskiej jest Mizrahi, czyli kultura Izraelitów pochodzących bezpośrednio z Bliskiego Wschodu. Jest najlżejszą, najbogatszą w </a:t>
            </a:r>
            <a:r>
              <a:rPr lang="pl-PL" b="0" i="0" u="none" strike="noStrike" dirty="0">
                <a:effectLst/>
                <a:latin typeface="Gill Sans Ultra Bold Condensed" panose="020B0A06020104020203" pitchFamily="34" charset="0"/>
                <a:cs typeface="Times New Roman" panose="02020603050405020304" pitchFamily="18" charset="0"/>
              </a:rPr>
              <a:t>warzywa</a:t>
            </a:r>
            <a:r>
              <a:rPr lang="pl-PL" b="0" i="0" dirty="0">
                <a:effectLst/>
                <a:latin typeface="Gill Sans Ultra Bold Condensed" panose="020B0A06020104020203" pitchFamily="34" charset="0"/>
                <a:cs typeface="Times New Roman" panose="02020603050405020304" pitchFamily="18" charset="0"/>
              </a:rPr>
              <a:t> i najbardziej orientalną kuchnią.</a:t>
            </a:r>
            <a:br>
              <a:rPr lang="pl-PL" dirty="0">
                <a:latin typeface="Gill Sans Ultra Bold Condensed" panose="020B0A06020104020203" pitchFamily="34" charset="0"/>
                <a:cs typeface="Times New Roman" panose="02020603050405020304" pitchFamily="18" charset="0"/>
              </a:rPr>
            </a:br>
            <a:br>
              <a:rPr lang="pl-PL" dirty="0">
                <a:latin typeface="Gill Sans Ultra Bold Condensed" panose="020B0A06020104020203" pitchFamily="34" charset="0"/>
                <a:cs typeface="Times New Roman" panose="02020603050405020304" pitchFamily="18" charset="0"/>
              </a:rPr>
            </a:br>
            <a:r>
              <a:rPr lang="pl-PL" b="0" i="0" dirty="0">
                <a:effectLst/>
                <a:latin typeface="Gill Sans Ultra Bold Condensed" panose="020B0A06020104020203" pitchFamily="34" charset="0"/>
                <a:cs typeface="Times New Roman" panose="02020603050405020304" pitchFamily="18" charset="0"/>
              </a:rPr>
              <a:t> W latach 70-tych ubiegłego stulecia zaczęła też formować się uniwersalna kuchnia żydowska zbierająca doświadczenia i wpływy diaspory z całego niemal świata. Jest to więc jeden z najciekawszych „zlepków” kulinarnych.</a:t>
            </a:r>
            <a:endParaRPr lang="pl-PL" dirty="0">
              <a:latin typeface="Gill Sans Ultra Bold Condensed" panose="020B0A06020104020203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2A2C5B3-BEB9-B3EF-98D0-F68FD794A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15" y="1902285"/>
            <a:ext cx="4756559" cy="312243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837C910-382A-BCC1-49EC-840C7F274FB0}"/>
              </a:ext>
            </a:extLst>
          </p:cNvPr>
          <p:cNvSpPr txBox="1"/>
          <p:nvPr/>
        </p:nvSpPr>
        <p:spPr>
          <a:xfrm>
            <a:off x="7316438" y="5434027"/>
            <a:ext cx="385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Bernard MT Condensed" panose="02050806060905020404" pitchFamily="18" charset="0"/>
              </a:rPr>
              <a:t>Kugel</a:t>
            </a:r>
          </a:p>
        </p:txBody>
      </p:sp>
    </p:spTree>
    <p:extLst>
      <p:ext uri="{BB962C8B-B14F-4D97-AF65-F5344CB8AC3E}">
        <p14:creationId xmlns:p14="http://schemas.microsoft.com/office/powerpoint/2010/main" val="149440050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2B8AD2-D79E-EA97-DF86-D9DB3A9B8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Elephant" panose="02020904090505020303" pitchFamily="18" charset="0"/>
              </a:rPr>
              <a:t>Znaczenie Koszerności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99BCAC-5F3F-A9BC-F900-4DACB7047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708" y="2061869"/>
            <a:ext cx="10353762" cy="3695136"/>
          </a:xfrm>
        </p:spPr>
        <p:txBody>
          <a:bodyPr>
            <a:normAutofit fontScale="92500" lnSpcReduction="20000"/>
          </a:bodyPr>
          <a:lstStyle/>
          <a:p>
            <a:pPr marL="0" indent="0" algn="l" fontAlgn="base">
              <a:buNone/>
            </a:pPr>
            <a:r>
              <a:rPr lang="pl-PL" b="0" i="0" dirty="0">
                <a:effectLst/>
                <a:latin typeface="Gill Sans Ultra Bold Condensed" panose="020B0A06020104020203" pitchFamily="34" charset="0"/>
              </a:rPr>
              <a:t>Koszerność, (z hebr</a:t>
            </a:r>
            <a:r>
              <a:rPr lang="pl-PL" dirty="0">
                <a:effectLst/>
                <a:latin typeface="Gill Sans Ultra Bold Condensed" panose="020B0A06020104020203" pitchFamily="34" charset="0"/>
              </a:rPr>
              <a:t>.</a:t>
            </a:r>
            <a:r>
              <a:rPr lang="pl-PL" b="0" i="0" dirty="0">
                <a:effectLst/>
                <a:latin typeface="Gill Sans Ultra Bold Condensed" panose="020B0A06020104020203" pitchFamily="34" charset="0"/>
              </a:rPr>
              <a:t> „właściwy”) – pojęcie odnoszące się do reguł obowiązujących w prawie żydowskim, określających rodzaje produktów dozwolonych do spożywania oraz warunki, w jakich powinny być produkowane oraz spożywane. Zasady koszerności wywodzą się z Tory. Są one ściśle przestrzegane przez ortodoksyjnych Żydów. Nadzór nad przestrzeganiem koszerności w produkcji żywności jest zadaniem rabinów.</a:t>
            </a:r>
          </a:p>
          <a:p>
            <a:pPr marL="0" indent="0" algn="l" fontAlgn="base">
              <a:buNone/>
            </a:pPr>
            <a:r>
              <a:rPr lang="pl-PL" b="0" i="0" dirty="0">
                <a:effectLst/>
                <a:latin typeface="Gill Sans Ultra Bold Condensed" panose="020B0A06020104020203" pitchFamily="34" charset="0"/>
              </a:rPr>
              <a:t>Halacha- różnorodne pokarmy dozwolone i zakazane „nieczyste”. Dopuszczone do spożywania jest mięso zwierząt mających racicę i przeżuwających, stworzeń wodnych mających płetwy i łuski, niektórych gatunków szarańczy, niektórych gatunków ptaków. Nie dotyczy to jednak krwi oraz niektórych części, które są zakazane. Dozwolone jest mleko i jaja pochodzące od zwierząt, których mięso jest koszerne, miód i inne produkty. Owoce powinny pochodzić z drzew mających co najmniej trzy lata.</a:t>
            </a:r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20981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A381B7-70F1-9578-2593-4DE30B6E4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09" y="348343"/>
            <a:ext cx="10353761" cy="1326321"/>
          </a:xfrm>
        </p:spPr>
        <p:txBody>
          <a:bodyPr/>
          <a:lstStyle/>
          <a:p>
            <a:r>
              <a:rPr lang="pl-PL" dirty="0">
                <a:latin typeface="Elephant" panose="02020904090505020303" pitchFamily="18" charset="0"/>
              </a:rPr>
              <a:t>Zasady Koszerności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3494CA-8169-2BC3-3F85-D969FEFB8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5839343" cy="3695136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latin typeface="Gill Sans Ultra Bold Condensed" panose="020B0A06020104020203" pitchFamily="34" charset="0"/>
              </a:rPr>
              <a:t>Nie można spożywać zwierząt np. </a:t>
            </a:r>
            <a:r>
              <a:rPr lang="pl-PL" dirty="0">
                <a:effectLst/>
                <a:latin typeface="Gill Sans Ultra Bold Condensed" panose="020B0A06020104020203" pitchFamily="34" charset="0"/>
              </a:rPr>
              <a:t>(koni, świni, wielbłądów, borsuków, zająców, skorupiaków, homarów, ostrogów, krabów), oraz które cierpiało przed śmiercią</a:t>
            </a:r>
          </a:p>
          <a:p>
            <a:r>
              <a:rPr lang="pl-PL" dirty="0">
                <a:effectLst/>
                <a:latin typeface="Gill Sans Ultra Bold Condensed" panose="020B0A06020104020203" pitchFamily="34" charset="0"/>
              </a:rPr>
              <a:t>W judaizmie obowiązuje zakaz spożywania mleka oraz produktów mlecznych.</a:t>
            </a:r>
          </a:p>
          <a:p>
            <a:r>
              <a:rPr lang="pl-PL" dirty="0">
                <a:effectLst/>
                <a:latin typeface="Gill Sans Ultra Bold Condensed" panose="020B0A06020104020203" pitchFamily="34" charset="0"/>
              </a:rPr>
              <a:t>Spożywanie wina i pozostałych produktów gronowych sporządzanych przez osoby innego wyznania niż judaistycznego jest zabronione.</a:t>
            </a:r>
          </a:p>
          <a:p>
            <a:r>
              <a:rPr lang="pl-PL" dirty="0">
                <a:effectLst/>
                <a:latin typeface="Gill Sans Ultra Bold Condensed" panose="020B0A06020104020203" pitchFamily="34" charset="0"/>
              </a:rPr>
              <a:t>Ubój zwierząt (szechita) musi następować zgodnie z prawem żydowskim.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C65124B-CA79-7E4E-A9AA-39CC7D99E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43" y="1745002"/>
            <a:ext cx="3417286" cy="426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17346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3C9E7A-D1A2-B5D5-F443-75EBB30B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Elephant" panose="02020904090505020303" pitchFamily="18" charset="0"/>
              </a:rPr>
              <a:t>Czulent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E36739-19CE-BFC3-D7D8-717315036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5721897" cy="3695136"/>
          </a:xfrm>
        </p:spPr>
        <p:txBody>
          <a:bodyPr>
            <a:normAutofit fontScale="92500"/>
          </a:bodyPr>
          <a:lstStyle/>
          <a:p>
            <a:r>
              <a:rPr lang="pl-PL" b="0" i="0" dirty="0">
                <a:solidFill>
                  <a:srgbClr val="DBDEE1"/>
                </a:solidFill>
                <a:effectLst/>
                <a:latin typeface="Gill Sans Ultra Bold Condensed" panose="020B0A06020104020203" pitchFamily="34" charset="0"/>
                <a:cs typeface="Times New Roman" panose="02020603050405020304" pitchFamily="18" charset="0"/>
              </a:rPr>
              <a:t>Czulent, czyli szabasowy gulasz, to wolno gotowana potrawa na bazie mięsa koszernego, cieciorki lub fasoli oraz kaszy. Aby go zrobić, umieść w garnku namoczoną fasolę, pokrojone w drobne kawałki mięso (np. mostek wołowy), podsmażoną cebulę, czosnek oraz kaszę. Całość dopraw pieprzem i solą, a następnie zalej wodą tak, aby przykryć nią wszystkie składniki. Danie powinno być duszone pod przykryciem przez trzy do czterech godzin. Przed podaniem posyp je świeżą natką pietruszki.</a:t>
            </a:r>
            <a:endParaRPr lang="pl-PL" dirty="0">
              <a:latin typeface="Gill Sans Ultra Bold Condensed" panose="020B0A06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6CBA6F5-7604-C764-24B3-6CEF70AE824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071" y="1690918"/>
            <a:ext cx="4258903" cy="377311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6D68B0E-0BEE-1674-C68F-1422A438C292}"/>
              </a:ext>
            </a:extLst>
          </p:cNvPr>
          <p:cNvSpPr txBox="1"/>
          <p:nvPr/>
        </p:nvSpPr>
        <p:spPr>
          <a:xfrm>
            <a:off x="8407128" y="5791200"/>
            <a:ext cx="333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Elephant" panose="02020904090505020303" pitchFamily="18" charset="0"/>
              </a:rPr>
              <a:t>Czulet z Ziemniakami</a:t>
            </a:r>
          </a:p>
        </p:txBody>
      </p:sp>
    </p:spTree>
    <p:extLst>
      <p:ext uri="{BB962C8B-B14F-4D97-AF65-F5344CB8AC3E}">
        <p14:creationId xmlns:p14="http://schemas.microsoft.com/office/powerpoint/2010/main" val="1295809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AB983E-8A1A-B666-8FA5-F66A9709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Elephant" panose="02020904090505020303" pitchFamily="18" charset="0"/>
              </a:rPr>
              <a:t>Śledzie po Żydowsku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3BCDC1-AFBD-E797-7561-DF6A122AE1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0" i="0" dirty="0">
                <a:effectLst/>
                <a:latin typeface="Gill Sans Ultra Bold Condensed" panose="020B0A06020104020203" pitchFamily="34" charset="0"/>
              </a:rPr>
              <a:t>Śledzie po żydowsku to solone filety śledziowe pokrojone w kawałki i zamarynowane w oleju rzepakowym z dodatkiem cebuli, czosnku, zielonego kopru i majeranku. Jeżeli ktoś lubi to te śledzie może przygotować z olejem lnianym.</a:t>
            </a:r>
          </a:p>
          <a:p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90D9EEF-2551-7B97-5297-82423A222285}"/>
              </a:ext>
            </a:extLst>
          </p:cNvPr>
          <p:cNvSpPr txBox="1"/>
          <p:nvPr/>
        </p:nvSpPr>
        <p:spPr>
          <a:xfrm>
            <a:off x="7322934" y="6014906"/>
            <a:ext cx="2779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Elephant" panose="02020904090505020303" pitchFamily="18" charset="0"/>
              </a:rPr>
              <a:t>Śledź po Żydowsku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994D0AAA-DA99-B6C8-0DE0-D005FF8CF9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40" y="2087563"/>
            <a:ext cx="4938182" cy="3703637"/>
          </a:xfrm>
        </p:spPr>
      </p:pic>
    </p:spTree>
    <p:extLst>
      <p:ext uri="{BB962C8B-B14F-4D97-AF65-F5344CB8AC3E}">
        <p14:creationId xmlns:p14="http://schemas.microsoft.com/office/powerpoint/2010/main" val="1107739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0216F1-3CA8-8FDF-5C2D-778693B7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Elephant" panose="02020904090505020303" pitchFamily="18" charset="0"/>
              </a:rPr>
              <a:t>Chałka PO Żydowsku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0C7DB9-1B67-DF46-C438-2ED34CFFC5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b="0" i="0" dirty="0">
                <a:effectLst/>
                <a:latin typeface="Gill Sans Ultra Bold Condensed" panose="020B0A06020104020203" pitchFamily="34" charset="0"/>
                <a:cs typeface="Times New Roman" panose="02020603050405020304" pitchFamily="18" charset="0"/>
              </a:rPr>
              <a:t>Jest rytualnym typem pieczywa dla Żydów, którzy zwyczajowo spożywają ją w czasie </a:t>
            </a:r>
            <a:r>
              <a:rPr lang="pl-PL" dirty="0">
                <a:effectLst/>
                <a:latin typeface="Gill Sans Ultra Bold Condensed" panose="020B0A06020104020203" pitchFamily="34" charset="0"/>
                <a:cs typeface="Times New Roman" panose="02020603050405020304" pitchFamily="18" charset="0"/>
              </a:rPr>
              <a:t>szabatu</a:t>
            </a:r>
            <a:r>
              <a:rPr lang="pl-PL" b="0" i="0" dirty="0">
                <a:effectLst/>
                <a:latin typeface="Gill Sans Ultra Bold Condensed" panose="020B0A06020104020203" pitchFamily="34" charset="0"/>
                <a:cs typeface="Times New Roman" panose="02020603050405020304" pitchFamily="18" charset="0"/>
              </a:rPr>
              <a:t> i świąt.</a:t>
            </a:r>
            <a:r>
              <a:rPr lang="pl-PL" b="0" i="0" dirty="0">
                <a:solidFill>
                  <a:srgbClr val="DBDEE1"/>
                </a:solidFill>
                <a:effectLst/>
                <a:latin typeface="Gill Sans Ultra Bold Condensed" panose="020B0A06020104020203" pitchFamily="34" charset="0"/>
                <a:cs typeface="Times New Roman" panose="02020603050405020304" pitchFamily="18" charset="0"/>
              </a:rPr>
              <a:t> Na szabatowym stole powinny znaleźć się zawsze 2 chałki. Symbolizują one podwójną porcję manny ofiarowaną Żydom przez Boga na szabat, spędzony na pustyni w drodze z Egiptu. Każda z chałek powinna być spleciona z 6 kawałków, które symbolizują 12 plemion Izraela.</a:t>
            </a:r>
            <a:endParaRPr lang="pl-PL" dirty="0">
              <a:latin typeface="Gill Sans Ultra Bold Condensed" panose="020B0A06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4DFDAA61-476B-CF29-055B-76EDACE2E4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67" y="2087563"/>
            <a:ext cx="4931128" cy="3703637"/>
          </a:xfr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5112F38-3143-47E1-7983-DA9DE31DEE93}"/>
              </a:ext>
            </a:extLst>
          </p:cNvPr>
          <p:cNvSpPr txBox="1"/>
          <p:nvPr/>
        </p:nvSpPr>
        <p:spPr>
          <a:xfrm>
            <a:off x="6255367" y="5981350"/>
            <a:ext cx="501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Elephant" panose="02020904090505020303" pitchFamily="18" charset="0"/>
              </a:rPr>
              <a:t>Chałka po Żydowsku</a:t>
            </a:r>
          </a:p>
        </p:txBody>
      </p:sp>
    </p:spTree>
    <p:extLst>
      <p:ext uri="{BB962C8B-B14F-4D97-AF65-F5344CB8AC3E}">
        <p14:creationId xmlns:p14="http://schemas.microsoft.com/office/powerpoint/2010/main" val="18166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3C2D5-EDF5-078B-8CC2-148EFD0E6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Elephant" panose="02020904090505020303" pitchFamily="18" charset="0"/>
              </a:rPr>
              <a:t>Restauracja Żydowska w Białymstoku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9AED75-69CC-B81B-54DE-CC6268721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Gill Sans Ultra Bold Condensed" panose="020B0A06020104020203" pitchFamily="34" charset="0"/>
              </a:rPr>
              <a:t>Restauracja </a:t>
            </a:r>
            <a:r>
              <a:rPr lang="pl-PL" dirty="0" err="1">
                <a:latin typeface="Gill Sans Ultra Bold Condensed" panose="020B0A06020104020203" pitchFamily="34" charset="0"/>
              </a:rPr>
              <a:t>Mazel</a:t>
            </a:r>
            <a:r>
              <a:rPr lang="pl-PL" dirty="0">
                <a:latin typeface="Gill Sans Ultra Bold Condensed" panose="020B0A06020104020203" pitchFamily="34" charset="0"/>
              </a:rPr>
              <a:t> </a:t>
            </a:r>
            <a:r>
              <a:rPr lang="pl-PL" dirty="0" err="1">
                <a:latin typeface="Gill Sans Ultra Bold Condensed" panose="020B0A06020104020203" pitchFamily="34" charset="0"/>
              </a:rPr>
              <a:t>Tov</a:t>
            </a:r>
            <a:r>
              <a:rPr lang="pl-PL" dirty="0">
                <a:latin typeface="Gill Sans Ultra Bold Condensed" panose="020B0A06020104020203" pitchFamily="34" charset="0"/>
              </a:rPr>
              <a:t> znajduje się na ulicy Św. Rocha 8A 15-879 Białystok</a:t>
            </a:r>
          </a:p>
          <a:p>
            <a:endParaRPr lang="pl-PL" dirty="0">
              <a:latin typeface="Gill Sans Ultra Bold Condensed" panose="020B0A06020104020203" pitchFamily="34" charset="0"/>
            </a:endParaRP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AE03CD0-2DD6-7EDA-2512-FA62F970E08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06" y="2632206"/>
            <a:ext cx="2362550" cy="315006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0F8BFE3-FB16-D164-BC29-9814BD4C9C29}"/>
              </a:ext>
            </a:extLst>
          </p:cNvPr>
          <p:cNvSpPr txBox="1"/>
          <p:nvPr/>
        </p:nvSpPr>
        <p:spPr>
          <a:xfrm>
            <a:off x="8905006" y="6004176"/>
            <a:ext cx="23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Elephant" panose="02020904090505020303" pitchFamily="18" charset="0"/>
              </a:rPr>
              <a:t>Menu restauracji </a:t>
            </a:r>
            <a:r>
              <a:rPr lang="pl-PL" dirty="0" err="1">
                <a:latin typeface="Elephant" panose="02020904090505020303" pitchFamily="18" charset="0"/>
              </a:rPr>
              <a:t>Mazel</a:t>
            </a:r>
            <a:r>
              <a:rPr lang="pl-PL" dirty="0">
                <a:latin typeface="Elephant" panose="02020904090505020303" pitchFamily="18" charset="0"/>
              </a:rPr>
              <a:t> </a:t>
            </a:r>
            <a:r>
              <a:rPr lang="pl-PL" dirty="0" err="1">
                <a:latin typeface="Elephant" panose="02020904090505020303" pitchFamily="18" charset="0"/>
              </a:rPr>
              <a:t>Tov</a:t>
            </a:r>
            <a:endParaRPr lang="pl-PL" dirty="0">
              <a:latin typeface="Elephant" panose="02020904090505020303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BB650A4-075B-B698-3C2B-4AF65B703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90" y="2925167"/>
            <a:ext cx="3358126" cy="22405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9BAA7C8-893A-AFC3-D3F4-BFAAF803C5E0}"/>
              </a:ext>
            </a:extLst>
          </p:cNvPr>
          <p:cNvSpPr txBox="1"/>
          <p:nvPr/>
        </p:nvSpPr>
        <p:spPr>
          <a:xfrm>
            <a:off x="4355190" y="5407849"/>
            <a:ext cx="3358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Elephant" panose="02020904090505020303" pitchFamily="18" charset="0"/>
              </a:rPr>
              <a:t>Wnętrze restauracji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F614D62-6E5F-A870-A24A-BE079CDB9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21" y="2821962"/>
            <a:ext cx="2079030" cy="2770553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2EC5C0C-3621-DE63-C381-4A8F83D8311F}"/>
              </a:ext>
            </a:extLst>
          </p:cNvPr>
          <p:cNvSpPr txBox="1"/>
          <p:nvPr/>
        </p:nvSpPr>
        <p:spPr>
          <a:xfrm>
            <a:off x="1012121" y="5870767"/>
            <a:ext cx="207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Elephant" panose="02020904090505020303" pitchFamily="18" charset="0"/>
              </a:rPr>
              <a:t>Restauracja na zewnątrz</a:t>
            </a:r>
          </a:p>
        </p:txBody>
      </p:sp>
    </p:spTree>
    <p:extLst>
      <p:ext uri="{BB962C8B-B14F-4D97-AF65-F5344CB8AC3E}">
        <p14:creationId xmlns:p14="http://schemas.microsoft.com/office/powerpoint/2010/main" val="402677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351</TotalTime>
  <Words>1020</Words>
  <Application>Microsoft Office PowerPoint</Application>
  <PresentationFormat>Panoramiczny</PresentationFormat>
  <Paragraphs>61</Paragraphs>
  <Slides>12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-apple-system</vt:lpstr>
      <vt:lpstr>Arial</vt:lpstr>
      <vt:lpstr>Bernard MT Condensed</vt:lpstr>
      <vt:lpstr>Bookman Old Style</vt:lpstr>
      <vt:lpstr>Elephant</vt:lpstr>
      <vt:lpstr>Gill Sans Ultra Bold Condensed</vt:lpstr>
      <vt:lpstr>Rockwell</vt:lpstr>
      <vt:lpstr>Damask</vt:lpstr>
      <vt:lpstr>Potrawy Żydowskie</vt:lpstr>
      <vt:lpstr>Spis Treści</vt:lpstr>
      <vt:lpstr>Historia kuchni Żydowskiej</vt:lpstr>
      <vt:lpstr>Znaczenie Koszerności</vt:lpstr>
      <vt:lpstr>Zasady Koszerności</vt:lpstr>
      <vt:lpstr>Czulent</vt:lpstr>
      <vt:lpstr>Śledzie po Żydowsku</vt:lpstr>
      <vt:lpstr>Chałka PO Żydowsku</vt:lpstr>
      <vt:lpstr>Restauracja Żydowska w Białymstoku</vt:lpstr>
      <vt:lpstr>CiekawostkI</vt:lpstr>
      <vt:lpstr>Źródła informacji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Potrawy Żydowskie</dc:title>
  <dc:creator>Piotr Kolodko</dc:creator>
  <cp:lastModifiedBy>Małgorzata Sokół</cp:lastModifiedBy>
  <cp:revision>15</cp:revision>
  <dcterms:created xsi:type="dcterms:W3CDTF">2024-03-02T17:23:12Z</dcterms:created>
  <dcterms:modified xsi:type="dcterms:W3CDTF">2024-04-11T11:54:38Z</dcterms:modified>
</cp:coreProperties>
</file>